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sldIdLst>
    <p:sldId id="324" r:id="rId2"/>
    <p:sldId id="257" r:id="rId3"/>
    <p:sldId id="264" r:id="rId4"/>
    <p:sldId id="295" r:id="rId5"/>
    <p:sldId id="301" r:id="rId6"/>
    <p:sldId id="302" r:id="rId7"/>
    <p:sldId id="315" r:id="rId8"/>
    <p:sldId id="303" r:id="rId9"/>
    <p:sldId id="311" r:id="rId10"/>
    <p:sldId id="300" r:id="rId11"/>
    <p:sldId id="326" r:id="rId12"/>
    <p:sldId id="304" r:id="rId13"/>
    <p:sldId id="316" r:id="rId14"/>
    <p:sldId id="305" r:id="rId15"/>
    <p:sldId id="299" r:id="rId16"/>
    <p:sldId id="296" r:id="rId17"/>
    <p:sldId id="312" r:id="rId18"/>
    <p:sldId id="320" r:id="rId19"/>
    <p:sldId id="306" r:id="rId20"/>
    <p:sldId id="314" r:id="rId21"/>
    <p:sldId id="313" r:id="rId22"/>
    <p:sldId id="318" r:id="rId23"/>
    <p:sldId id="307" r:id="rId24"/>
    <p:sldId id="317" r:id="rId25"/>
    <p:sldId id="319" r:id="rId26"/>
    <p:sldId id="309" r:id="rId27"/>
    <p:sldId id="321" r:id="rId28"/>
    <p:sldId id="322" r:id="rId29"/>
    <p:sldId id="323" r:id="rId30"/>
    <p:sldId id="32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750"/>
    <p:restoredTop sz="93605"/>
  </p:normalViewPr>
  <p:slideViewPr>
    <p:cSldViewPr snapToGrid="0">
      <p:cViewPr varScale="1">
        <p:scale>
          <a:sx n="120" d="100"/>
          <a:sy n="120" d="100"/>
        </p:scale>
        <p:origin x="79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172A82-FD2A-40F6-8465-8C27BB7061C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7E5884B9-7065-4A03-AD94-066CC75B3A8F}">
      <dgm:prSet/>
      <dgm:spPr/>
      <dgm:t>
        <a:bodyPr/>
        <a:lstStyle/>
        <a:p>
          <a:r>
            <a:rPr lang="en-US" b="1"/>
            <a:t>Data Collection</a:t>
          </a:r>
          <a:r>
            <a:rPr lang="en-US"/>
            <a:t>: Gathering raw data from various sources.</a:t>
          </a:r>
        </a:p>
      </dgm:t>
    </dgm:pt>
    <dgm:pt modelId="{BCAF3472-8FB1-4839-964F-C9AC0DECED6A}" type="parTrans" cxnId="{B64CA9B2-40AF-427E-8356-29DCDD7D513F}">
      <dgm:prSet/>
      <dgm:spPr/>
      <dgm:t>
        <a:bodyPr/>
        <a:lstStyle/>
        <a:p>
          <a:endParaRPr lang="en-US"/>
        </a:p>
      </dgm:t>
    </dgm:pt>
    <dgm:pt modelId="{49332B3B-1174-461A-A865-2EE9E47EDE4A}" type="sibTrans" cxnId="{B64CA9B2-40AF-427E-8356-29DCDD7D513F}">
      <dgm:prSet/>
      <dgm:spPr/>
      <dgm:t>
        <a:bodyPr/>
        <a:lstStyle/>
        <a:p>
          <a:endParaRPr lang="en-US"/>
        </a:p>
      </dgm:t>
    </dgm:pt>
    <dgm:pt modelId="{88417455-494D-482A-87F1-546C6F2F67A4}">
      <dgm:prSet/>
      <dgm:spPr/>
      <dgm:t>
        <a:bodyPr/>
        <a:lstStyle/>
        <a:p>
          <a:r>
            <a:rPr lang="en-US" b="1" dirty="0"/>
            <a:t>Data Cleaning</a:t>
          </a:r>
          <a:r>
            <a:rPr lang="en-US" dirty="0"/>
            <a:t>: Removing or correcting errors, missing values, or inconsistent data.</a:t>
          </a:r>
        </a:p>
      </dgm:t>
    </dgm:pt>
    <dgm:pt modelId="{30192C30-03AD-407B-BE96-2194C90C8667}" type="parTrans" cxnId="{627FC965-3A4C-4D46-B43E-E02515CF3D51}">
      <dgm:prSet/>
      <dgm:spPr/>
      <dgm:t>
        <a:bodyPr/>
        <a:lstStyle/>
        <a:p>
          <a:endParaRPr lang="en-US"/>
        </a:p>
      </dgm:t>
    </dgm:pt>
    <dgm:pt modelId="{052FD49E-14DA-400F-9BAA-7B005E7AF9DF}" type="sibTrans" cxnId="{627FC965-3A4C-4D46-B43E-E02515CF3D51}">
      <dgm:prSet/>
      <dgm:spPr/>
      <dgm:t>
        <a:bodyPr/>
        <a:lstStyle/>
        <a:p>
          <a:endParaRPr lang="en-US"/>
        </a:p>
      </dgm:t>
    </dgm:pt>
    <dgm:pt modelId="{6D6E84BE-E340-4EA8-B7A6-60F086BB303A}">
      <dgm:prSet/>
      <dgm:spPr/>
      <dgm:t>
        <a:bodyPr/>
        <a:lstStyle/>
        <a:p>
          <a:r>
            <a:rPr lang="en-US" b="1"/>
            <a:t>Data Transformation</a:t>
          </a:r>
          <a:r>
            <a:rPr lang="en-US"/>
            <a:t>: Converting data from one format or structure to another.</a:t>
          </a:r>
        </a:p>
      </dgm:t>
    </dgm:pt>
    <dgm:pt modelId="{422BDE52-4B18-4422-8F80-E634A8AB5575}" type="parTrans" cxnId="{8DE6C411-3AFB-4276-BA2D-EE4A6EE09DC2}">
      <dgm:prSet/>
      <dgm:spPr/>
      <dgm:t>
        <a:bodyPr/>
        <a:lstStyle/>
        <a:p>
          <a:endParaRPr lang="en-US"/>
        </a:p>
      </dgm:t>
    </dgm:pt>
    <dgm:pt modelId="{1F755006-5239-452A-816B-AE1718C987BF}" type="sibTrans" cxnId="{8DE6C411-3AFB-4276-BA2D-EE4A6EE09DC2}">
      <dgm:prSet/>
      <dgm:spPr/>
      <dgm:t>
        <a:bodyPr/>
        <a:lstStyle/>
        <a:p>
          <a:endParaRPr lang="en-US"/>
        </a:p>
      </dgm:t>
    </dgm:pt>
    <dgm:pt modelId="{5A9458B1-269E-4E6E-AA67-C3C42FD04744}">
      <dgm:prSet/>
      <dgm:spPr/>
      <dgm:t>
        <a:bodyPr/>
        <a:lstStyle/>
        <a:p>
          <a:r>
            <a:rPr lang="en-US" b="1"/>
            <a:t>Data Reduction</a:t>
          </a:r>
          <a:r>
            <a:rPr lang="en-US"/>
            <a:t>: Reducing the volume of data through aggregation or filtering while retaining important information.</a:t>
          </a:r>
        </a:p>
      </dgm:t>
    </dgm:pt>
    <dgm:pt modelId="{4FF5C6D0-C4D5-4B90-ABFE-424D133314EB}" type="parTrans" cxnId="{10436ADB-6329-4424-BDD6-FB2B3C70D7D3}">
      <dgm:prSet/>
      <dgm:spPr/>
      <dgm:t>
        <a:bodyPr/>
        <a:lstStyle/>
        <a:p>
          <a:endParaRPr lang="en-US"/>
        </a:p>
      </dgm:t>
    </dgm:pt>
    <dgm:pt modelId="{44945A84-8E2A-432E-9B75-C0259D860CCE}" type="sibTrans" cxnId="{10436ADB-6329-4424-BDD6-FB2B3C70D7D3}">
      <dgm:prSet/>
      <dgm:spPr/>
      <dgm:t>
        <a:bodyPr/>
        <a:lstStyle/>
        <a:p>
          <a:endParaRPr lang="en-US"/>
        </a:p>
      </dgm:t>
    </dgm:pt>
    <dgm:pt modelId="{2ED2EFB3-0A7D-43C4-93C9-EB52835E73C7}">
      <dgm:prSet/>
      <dgm:spPr/>
      <dgm:t>
        <a:bodyPr/>
        <a:lstStyle/>
        <a:p>
          <a:r>
            <a:rPr lang="en-US" b="1"/>
            <a:t>Data Analysis</a:t>
          </a:r>
          <a:r>
            <a:rPr lang="en-US"/>
            <a:t>: Applying statistical methods and algorithms to analyze data and derive conclusions or identify patterns.</a:t>
          </a:r>
        </a:p>
      </dgm:t>
    </dgm:pt>
    <dgm:pt modelId="{E84BFF19-D4B6-44E3-8FD3-0DE7F2D3A82B}" type="parTrans" cxnId="{DF9C3A87-FDBD-4AD5-808D-D3849C10B812}">
      <dgm:prSet/>
      <dgm:spPr/>
      <dgm:t>
        <a:bodyPr/>
        <a:lstStyle/>
        <a:p>
          <a:endParaRPr lang="en-US"/>
        </a:p>
      </dgm:t>
    </dgm:pt>
    <dgm:pt modelId="{744E4BA5-3DBF-47AD-9FDD-3FD564040B05}" type="sibTrans" cxnId="{DF9C3A87-FDBD-4AD5-808D-D3849C10B812}">
      <dgm:prSet/>
      <dgm:spPr/>
      <dgm:t>
        <a:bodyPr/>
        <a:lstStyle/>
        <a:p>
          <a:endParaRPr lang="en-US"/>
        </a:p>
      </dgm:t>
    </dgm:pt>
    <dgm:pt modelId="{990E98E6-0C61-A147-9E97-79BD9ED2F03B}" type="pres">
      <dgm:prSet presAssocID="{9B172A82-FD2A-40F6-8465-8C27BB7061CD}" presName="linear" presStyleCnt="0">
        <dgm:presLayoutVars>
          <dgm:animLvl val="lvl"/>
          <dgm:resizeHandles val="exact"/>
        </dgm:presLayoutVars>
      </dgm:prSet>
      <dgm:spPr/>
    </dgm:pt>
    <dgm:pt modelId="{0946F750-313B-2D46-A4FF-6A6DAEFE5F6F}" type="pres">
      <dgm:prSet presAssocID="{7E5884B9-7065-4A03-AD94-066CC75B3A8F}" presName="parentText" presStyleLbl="node1" presStyleIdx="0" presStyleCnt="5">
        <dgm:presLayoutVars>
          <dgm:chMax val="0"/>
          <dgm:bulletEnabled val="1"/>
        </dgm:presLayoutVars>
      </dgm:prSet>
      <dgm:spPr/>
    </dgm:pt>
    <dgm:pt modelId="{5D623A07-32CD-DD44-A5C2-2B42D7BBADE6}" type="pres">
      <dgm:prSet presAssocID="{49332B3B-1174-461A-A865-2EE9E47EDE4A}" presName="spacer" presStyleCnt="0"/>
      <dgm:spPr/>
    </dgm:pt>
    <dgm:pt modelId="{91164455-3BAB-5B4E-A7FF-5EFD598CB3C2}" type="pres">
      <dgm:prSet presAssocID="{88417455-494D-482A-87F1-546C6F2F67A4}" presName="parentText" presStyleLbl="node1" presStyleIdx="1" presStyleCnt="5">
        <dgm:presLayoutVars>
          <dgm:chMax val="0"/>
          <dgm:bulletEnabled val="1"/>
        </dgm:presLayoutVars>
      </dgm:prSet>
      <dgm:spPr/>
    </dgm:pt>
    <dgm:pt modelId="{655BC9F4-3714-3F42-A6BA-EEE6B5E6EE4E}" type="pres">
      <dgm:prSet presAssocID="{052FD49E-14DA-400F-9BAA-7B005E7AF9DF}" presName="spacer" presStyleCnt="0"/>
      <dgm:spPr/>
    </dgm:pt>
    <dgm:pt modelId="{76D5C8EA-5547-814F-8A57-E82673F059EC}" type="pres">
      <dgm:prSet presAssocID="{6D6E84BE-E340-4EA8-B7A6-60F086BB303A}" presName="parentText" presStyleLbl="node1" presStyleIdx="2" presStyleCnt="5">
        <dgm:presLayoutVars>
          <dgm:chMax val="0"/>
          <dgm:bulletEnabled val="1"/>
        </dgm:presLayoutVars>
      </dgm:prSet>
      <dgm:spPr/>
    </dgm:pt>
    <dgm:pt modelId="{1CBD3B46-2FF9-9C4F-9B1E-D94571CE8E82}" type="pres">
      <dgm:prSet presAssocID="{1F755006-5239-452A-816B-AE1718C987BF}" presName="spacer" presStyleCnt="0"/>
      <dgm:spPr/>
    </dgm:pt>
    <dgm:pt modelId="{348D680B-4F83-D942-99D5-FD3D89A2D6F4}" type="pres">
      <dgm:prSet presAssocID="{5A9458B1-269E-4E6E-AA67-C3C42FD04744}" presName="parentText" presStyleLbl="node1" presStyleIdx="3" presStyleCnt="5">
        <dgm:presLayoutVars>
          <dgm:chMax val="0"/>
          <dgm:bulletEnabled val="1"/>
        </dgm:presLayoutVars>
      </dgm:prSet>
      <dgm:spPr/>
    </dgm:pt>
    <dgm:pt modelId="{EA8CC0A4-6FCF-3F4B-BD83-6D0A66D7CE48}" type="pres">
      <dgm:prSet presAssocID="{44945A84-8E2A-432E-9B75-C0259D860CCE}" presName="spacer" presStyleCnt="0"/>
      <dgm:spPr/>
    </dgm:pt>
    <dgm:pt modelId="{47064FFF-B3B3-1849-99F7-F8AF8B073933}" type="pres">
      <dgm:prSet presAssocID="{2ED2EFB3-0A7D-43C4-93C9-EB52835E73C7}" presName="parentText" presStyleLbl="node1" presStyleIdx="4" presStyleCnt="5">
        <dgm:presLayoutVars>
          <dgm:chMax val="0"/>
          <dgm:bulletEnabled val="1"/>
        </dgm:presLayoutVars>
      </dgm:prSet>
      <dgm:spPr/>
    </dgm:pt>
  </dgm:ptLst>
  <dgm:cxnLst>
    <dgm:cxn modelId="{8DE6C411-3AFB-4276-BA2D-EE4A6EE09DC2}" srcId="{9B172A82-FD2A-40F6-8465-8C27BB7061CD}" destId="{6D6E84BE-E340-4EA8-B7A6-60F086BB303A}" srcOrd="2" destOrd="0" parTransId="{422BDE52-4B18-4422-8F80-E634A8AB5575}" sibTransId="{1F755006-5239-452A-816B-AE1718C987BF}"/>
    <dgm:cxn modelId="{A983F941-6CCF-8044-9A35-86FB3BE00141}" type="presOf" srcId="{5A9458B1-269E-4E6E-AA67-C3C42FD04744}" destId="{348D680B-4F83-D942-99D5-FD3D89A2D6F4}" srcOrd="0" destOrd="0" presId="urn:microsoft.com/office/officeart/2005/8/layout/vList2"/>
    <dgm:cxn modelId="{6A34BE4D-9227-5243-B224-A355C5568F90}" type="presOf" srcId="{6D6E84BE-E340-4EA8-B7A6-60F086BB303A}" destId="{76D5C8EA-5547-814F-8A57-E82673F059EC}" srcOrd="0" destOrd="0" presId="urn:microsoft.com/office/officeart/2005/8/layout/vList2"/>
    <dgm:cxn modelId="{E02F395B-DED9-E248-8337-48D29617DA29}" type="presOf" srcId="{2ED2EFB3-0A7D-43C4-93C9-EB52835E73C7}" destId="{47064FFF-B3B3-1849-99F7-F8AF8B073933}" srcOrd="0" destOrd="0" presId="urn:microsoft.com/office/officeart/2005/8/layout/vList2"/>
    <dgm:cxn modelId="{627FC965-3A4C-4D46-B43E-E02515CF3D51}" srcId="{9B172A82-FD2A-40F6-8465-8C27BB7061CD}" destId="{88417455-494D-482A-87F1-546C6F2F67A4}" srcOrd="1" destOrd="0" parTransId="{30192C30-03AD-407B-BE96-2194C90C8667}" sibTransId="{052FD49E-14DA-400F-9BAA-7B005E7AF9DF}"/>
    <dgm:cxn modelId="{33AD1877-DB9B-3447-827E-328F2A8D5884}" type="presOf" srcId="{9B172A82-FD2A-40F6-8465-8C27BB7061CD}" destId="{990E98E6-0C61-A147-9E97-79BD9ED2F03B}" srcOrd="0" destOrd="0" presId="urn:microsoft.com/office/officeart/2005/8/layout/vList2"/>
    <dgm:cxn modelId="{DF9C3A87-FDBD-4AD5-808D-D3849C10B812}" srcId="{9B172A82-FD2A-40F6-8465-8C27BB7061CD}" destId="{2ED2EFB3-0A7D-43C4-93C9-EB52835E73C7}" srcOrd="4" destOrd="0" parTransId="{E84BFF19-D4B6-44E3-8FD3-0DE7F2D3A82B}" sibTransId="{744E4BA5-3DBF-47AD-9FDD-3FD564040B05}"/>
    <dgm:cxn modelId="{B64CA9B2-40AF-427E-8356-29DCDD7D513F}" srcId="{9B172A82-FD2A-40F6-8465-8C27BB7061CD}" destId="{7E5884B9-7065-4A03-AD94-066CC75B3A8F}" srcOrd="0" destOrd="0" parTransId="{BCAF3472-8FB1-4839-964F-C9AC0DECED6A}" sibTransId="{49332B3B-1174-461A-A865-2EE9E47EDE4A}"/>
    <dgm:cxn modelId="{5C3AEECE-0F40-FB4F-866F-CAD39017C310}" type="presOf" srcId="{88417455-494D-482A-87F1-546C6F2F67A4}" destId="{91164455-3BAB-5B4E-A7FF-5EFD598CB3C2}" srcOrd="0" destOrd="0" presId="urn:microsoft.com/office/officeart/2005/8/layout/vList2"/>
    <dgm:cxn modelId="{10436ADB-6329-4424-BDD6-FB2B3C70D7D3}" srcId="{9B172A82-FD2A-40F6-8465-8C27BB7061CD}" destId="{5A9458B1-269E-4E6E-AA67-C3C42FD04744}" srcOrd="3" destOrd="0" parTransId="{4FF5C6D0-C4D5-4B90-ABFE-424D133314EB}" sibTransId="{44945A84-8E2A-432E-9B75-C0259D860CCE}"/>
    <dgm:cxn modelId="{1BCD8FEC-F9AF-4147-ADAF-30866C701613}" type="presOf" srcId="{7E5884B9-7065-4A03-AD94-066CC75B3A8F}" destId="{0946F750-313B-2D46-A4FF-6A6DAEFE5F6F}" srcOrd="0" destOrd="0" presId="urn:microsoft.com/office/officeart/2005/8/layout/vList2"/>
    <dgm:cxn modelId="{113472F0-17B4-4145-9685-4B481E563FF1}" type="presParOf" srcId="{990E98E6-0C61-A147-9E97-79BD9ED2F03B}" destId="{0946F750-313B-2D46-A4FF-6A6DAEFE5F6F}" srcOrd="0" destOrd="0" presId="urn:microsoft.com/office/officeart/2005/8/layout/vList2"/>
    <dgm:cxn modelId="{998A7860-CC3D-604F-9FAF-C0CC6E61379A}" type="presParOf" srcId="{990E98E6-0C61-A147-9E97-79BD9ED2F03B}" destId="{5D623A07-32CD-DD44-A5C2-2B42D7BBADE6}" srcOrd="1" destOrd="0" presId="urn:microsoft.com/office/officeart/2005/8/layout/vList2"/>
    <dgm:cxn modelId="{9CBE1843-2C0E-CF46-ACBB-3F8F3C25713B}" type="presParOf" srcId="{990E98E6-0C61-A147-9E97-79BD9ED2F03B}" destId="{91164455-3BAB-5B4E-A7FF-5EFD598CB3C2}" srcOrd="2" destOrd="0" presId="urn:microsoft.com/office/officeart/2005/8/layout/vList2"/>
    <dgm:cxn modelId="{7383A978-BAA7-2345-ABD8-CB7A57393599}" type="presParOf" srcId="{990E98E6-0C61-A147-9E97-79BD9ED2F03B}" destId="{655BC9F4-3714-3F42-A6BA-EEE6B5E6EE4E}" srcOrd="3" destOrd="0" presId="urn:microsoft.com/office/officeart/2005/8/layout/vList2"/>
    <dgm:cxn modelId="{9F04D58A-C890-444A-AF39-E128133943EE}" type="presParOf" srcId="{990E98E6-0C61-A147-9E97-79BD9ED2F03B}" destId="{76D5C8EA-5547-814F-8A57-E82673F059EC}" srcOrd="4" destOrd="0" presId="urn:microsoft.com/office/officeart/2005/8/layout/vList2"/>
    <dgm:cxn modelId="{4E632138-566F-7644-9ADD-8FAFF3988067}" type="presParOf" srcId="{990E98E6-0C61-A147-9E97-79BD9ED2F03B}" destId="{1CBD3B46-2FF9-9C4F-9B1E-D94571CE8E82}" srcOrd="5" destOrd="0" presId="urn:microsoft.com/office/officeart/2005/8/layout/vList2"/>
    <dgm:cxn modelId="{A55D3E67-7548-5242-BAA8-7A8811AE82E0}" type="presParOf" srcId="{990E98E6-0C61-A147-9E97-79BD9ED2F03B}" destId="{348D680B-4F83-D942-99D5-FD3D89A2D6F4}" srcOrd="6" destOrd="0" presId="urn:microsoft.com/office/officeart/2005/8/layout/vList2"/>
    <dgm:cxn modelId="{AC7F610B-D31B-EB47-BF7E-61B0EFE7ADAD}" type="presParOf" srcId="{990E98E6-0C61-A147-9E97-79BD9ED2F03B}" destId="{EA8CC0A4-6FCF-3F4B-BD83-6D0A66D7CE48}" srcOrd="7" destOrd="0" presId="urn:microsoft.com/office/officeart/2005/8/layout/vList2"/>
    <dgm:cxn modelId="{4A94005D-113B-8E46-8BA3-CC918A381DF5}" type="presParOf" srcId="{990E98E6-0C61-A147-9E97-79BD9ED2F03B}" destId="{47064FFF-B3B3-1849-99F7-F8AF8B073933}"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46F750-313B-2D46-A4FF-6A6DAEFE5F6F}">
      <dsp:nvSpPr>
        <dsp:cNvPr id="0" name=""/>
        <dsp:cNvSpPr/>
      </dsp:nvSpPr>
      <dsp:spPr>
        <a:xfrm>
          <a:off x="0" y="57322"/>
          <a:ext cx="8622829" cy="57037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a:t>Data Collection</a:t>
          </a:r>
          <a:r>
            <a:rPr lang="en-US" sz="1500" kern="1200"/>
            <a:t>: Gathering raw data from various sources.</a:t>
          </a:r>
        </a:p>
      </dsp:txBody>
      <dsp:txXfrm>
        <a:off x="27843" y="85165"/>
        <a:ext cx="8567143" cy="514689"/>
      </dsp:txXfrm>
    </dsp:sp>
    <dsp:sp modelId="{91164455-3BAB-5B4E-A7FF-5EFD598CB3C2}">
      <dsp:nvSpPr>
        <dsp:cNvPr id="0" name=""/>
        <dsp:cNvSpPr/>
      </dsp:nvSpPr>
      <dsp:spPr>
        <a:xfrm>
          <a:off x="0" y="670897"/>
          <a:ext cx="8622829" cy="57037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dirty="0"/>
            <a:t>Data Cleaning</a:t>
          </a:r>
          <a:r>
            <a:rPr lang="en-US" sz="1500" kern="1200" dirty="0"/>
            <a:t>: Removing or correcting errors, missing values, or inconsistent data.</a:t>
          </a:r>
        </a:p>
      </dsp:txBody>
      <dsp:txXfrm>
        <a:off x="27843" y="698740"/>
        <a:ext cx="8567143" cy="514689"/>
      </dsp:txXfrm>
    </dsp:sp>
    <dsp:sp modelId="{76D5C8EA-5547-814F-8A57-E82673F059EC}">
      <dsp:nvSpPr>
        <dsp:cNvPr id="0" name=""/>
        <dsp:cNvSpPr/>
      </dsp:nvSpPr>
      <dsp:spPr>
        <a:xfrm>
          <a:off x="0" y="1284473"/>
          <a:ext cx="8622829" cy="57037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a:t>Data Transformation</a:t>
          </a:r>
          <a:r>
            <a:rPr lang="en-US" sz="1500" kern="1200"/>
            <a:t>: Converting data from one format or structure to another.</a:t>
          </a:r>
        </a:p>
      </dsp:txBody>
      <dsp:txXfrm>
        <a:off x="27843" y="1312316"/>
        <a:ext cx="8567143" cy="514689"/>
      </dsp:txXfrm>
    </dsp:sp>
    <dsp:sp modelId="{348D680B-4F83-D942-99D5-FD3D89A2D6F4}">
      <dsp:nvSpPr>
        <dsp:cNvPr id="0" name=""/>
        <dsp:cNvSpPr/>
      </dsp:nvSpPr>
      <dsp:spPr>
        <a:xfrm>
          <a:off x="0" y="1898048"/>
          <a:ext cx="8622829" cy="57037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a:t>Data Reduction</a:t>
          </a:r>
          <a:r>
            <a:rPr lang="en-US" sz="1500" kern="1200"/>
            <a:t>: Reducing the volume of data through aggregation or filtering while retaining important information.</a:t>
          </a:r>
        </a:p>
      </dsp:txBody>
      <dsp:txXfrm>
        <a:off x="27843" y="1925891"/>
        <a:ext cx="8567143" cy="514689"/>
      </dsp:txXfrm>
    </dsp:sp>
    <dsp:sp modelId="{47064FFF-B3B3-1849-99F7-F8AF8B073933}">
      <dsp:nvSpPr>
        <dsp:cNvPr id="0" name=""/>
        <dsp:cNvSpPr/>
      </dsp:nvSpPr>
      <dsp:spPr>
        <a:xfrm>
          <a:off x="0" y="2511623"/>
          <a:ext cx="8622829" cy="57037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a:t>Data Analysis</a:t>
          </a:r>
          <a:r>
            <a:rPr lang="en-US" sz="1500" kern="1200"/>
            <a:t>: Applying statistical methods and algorithms to analyze data and derive conclusions or identify patterns.</a:t>
          </a:r>
        </a:p>
      </dsp:txBody>
      <dsp:txXfrm>
        <a:off x="27843" y="2539466"/>
        <a:ext cx="8567143" cy="51468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BE36DC-79A8-E945-B8C1-D5FBB2FA0E5B}" type="datetimeFigureOut">
              <a:rPr lang="en-US" smtClean="0"/>
              <a:t>8/27/24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C45BBC-6175-B341-8971-F9EE56B9AFE4}" type="slidenum">
              <a:rPr lang="en-US" smtClean="0"/>
              <a:t>‹#›</a:t>
            </a:fld>
            <a:endParaRPr lang="en-US"/>
          </a:p>
        </p:txBody>
      </p:sp>
    </p:spTree>
    <p:extLst>
      <p:ext uri="{BB962C8B-B14F-4D97-AF65-F5344CB8AC3E}">
        <p14:creationId xmlns:p14="http://schemas.microsoft.com/office/powerpoint/2010/main" val="3688910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C45BBC-6175-B341-8971-F9EE56B9AFE4}" type="slidenum">
              <a:rPr lang="en-US" smtClean="0"/>
              <a:t>3</a:t>
            </a:fld>
            <a:endParaRPr lang="en-US"/>
          </a:p>
        </p:txBody>
      </p:sp>
    </p:spTree>
    <p:extLst>
      <p:ext uri="{BB962C8B-B14F-4D97-AF65-F5344CB8AC3E}">
        <p14:creationId xmlns:p14="http://schemas.microsoft.com/office/powerpoint/2010/main" val="2765201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C45BBC-6175-B341-8971-F9EE56B9AFE4}" type="slidenum">
              <a:rPr lang="en-US" smtClean="0"/>
              <a:t>19</a:t>
            </a:fld>
            <a:endParaRPr lang="en-US"/>
          </a:p>
        </p:txBody>
      </p:sp>
    </p:spTree>
    <p:extLst>
      <p:ext uri="{BB962C8B-B14F-4D97-AF65-F5344CB8AC3E}">
        <p14:creationId xmlns:p14="http://schemas.microsoft.com/office/powerpoint/2010/main" val="4114022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C45BBC-6175-B341-8971-F9EE56B9AFE4}" type="slidenum">
              <a:rPr lang="en-US" smtClean="0"/>
              <a:t>27</a:t>
            </a:fld>
            <a:endParaRPr lang="en-US"/>
          </a:p>
        </p:txBody>
      </p:sp>
    </p:spTree>
    <p:extLst>
      <p:ext uri="{BB962C8B-B14F-4D97-AF65-F5344CB8AC3E}">
        <p14:creationId xmlns:p14="http://schemas.microsoft.com/office/powerpoint/2010/main" val="2095160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C45BBC-6175-B341-8971-F9EE56B9AFE4}" type="slidenum">
              <a:rPr lang="en-US" smtClean="0"/>
              <a:t>29</a:t>
            </a:fld>
            <a:endParaRPr lang="en-US"/>
          </a:p>
        </p:txBody>
      </p:sp>
    </p:spTree>
    <p:extLst>
      <p:ext uri="{BB962C8B-B14F-4D97-AF65-F5344CB8AC3E}">
        <p14:creationId xmlns:p14="http://schemas.microsoft.com/office/powerpoint/2010/main" val="18740669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C45BBC-6175-B341-8971-F9EE56B9AFE4}" type="slidenum">
              <a:rPr lang="en-US" smtClean="0"/>
              <a:t>30</a:t>
            </a:fld>
            <a:endParaRPr lang="en-US"/>
          </a:p>
        </p:txBody>
      </p:sp>
    </p:spTree>
    <p:extLst>
      <p:ext uri="{BB962C8B-B14F-4D97-AF65-F5344CB8AC3E}">
        <p14:creationId xmlns:p14="http://schemas.microsoft.com/office/powerpoint/2010/main" val="39728242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8/27/24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Slide no image">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3093C11-A994-E549-B042-382B08986623}"/>
              </a:ext>
            </a:extLst>
          </p:cNvPr>
          <p:cNvSpPr>
            <a:spLocks noGrp="1"/>
          </p:cNvSpPr>
          <p:nvPr>
            <p:ph type="ctrTitle" hasCustomPrompt="1"/>
          </p:nvPr>
        </p:nvSpPr>
        <p:spPr>
          <a:xfrm>
            <a:off x="718929" y="2445781"/>
            <a:ext cx="7152861" cy="865622"/>
          </a:xfrm>
          <a:prstGeom prst="rect">
            <a:avLst/>
          </a:prstGeom>
        </p:spPr>
        <p:txBody>
          <a:bodyPr wrap="square" anchor="t" anchorCtr="0">
            <a:spAutoFit/>
          </a:bodyPr>
          <a:lstStyle>
            <a:lvl1pPr algn="l">
              <a:lnSpc>
                <a:spcPts val="6620"/>
              </a:lnSpc>
              <a:defRPr sz="5400" b="0" i="0" cap="none" baseline="0">
                <a:solidFill>
                  <a:srgbClr val="000000"/>
                </a:solidFill>
                <a:latin typeface="Barlow Light" pitchFamily="2" charset="77"/>
                <a:ea typeface="DIN 2014 Light" panose="020B0404020202020204" pitchFamily="34" charset="77"/>
              </a:defRPr>
            </a:lvl1pPr>
          </a:lstStyle>
          <a:p>
            <a:r>
              <a:rPr lang="en-US"/>
              <a:t>Click to edit title</a:t>
            </a:r>
          </a:p>
        </p:txBody>
      </p:sp>
      <p:sp>
        <p:nvSpPr>
          <p:cNvPr id="4" name="Subtitle 2">
            <a:extLst>
              <a:ext uri="{FF2B5EF4-FFF2-40B4-BE49-F238E27FC236}">
                <a16:creationId xmlns:a16="http://schemas.microsoft.com/office/drawing/2014/main" id="{19EECD76-5546-394C-A08F-DB8E115F0080}"/>
              </a:ext>
            </a:extLst>
          </p:cNvPr>
          <p:cNvSpPr>
            <a:spLocks noGrp="1"/>
          </p:cNvSpPr>
          <p:nvPr>
            <p:ph type="subTitle" idx="1" hasCustomPrompt="1"/>
          </p:nvPr>
        </p:nvSpPr>
        <p:spPr>
          <a:xfrm>
            <a:off x="718929" y="3382499"/>
            <a:ext cx="7152861" cy="432811"/>
          </a:xfrm>
          <a:prstGeom prst="rect">
            <a:avLst/>
          </a:prstGeom>
        </p:spPr>
        <p:txBody>
          <a:bodyPr wrap="square" anchor="t" anchorCtr="0">
            <a:spAutoFit/>
          </a:bodyPr>
          <a:lstStyle>
            <a:lvl1pPr marL="0" indent="0" algn="l">
              <a:lnSpc>
                <a:spcPts val="2860"/>
              </a:lnSpc>
              <a:spcAft>
                <a:spcPts val="0"/>
              </a:spcAft>
              <a:buNone/>
              <a:defRPr sz="2400" b="0" i="0" cap="none" baseline="0">
                <a:solidFill>
                  <a:srgbClr val="000000"/>
                </a:solidFill>
                <a:latin typeface="Barlow Light" pitchFamily="2" charset="77"/>
                <a:ea typeface="DIN 2014 Light" panose="020B0404020202020204" pitchFamily="34" charset="77"/>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GB"/>
              <a:t>Click to edit subtitle</a:t>
            </a:r>
            <a:endParaRPr lang="en-US"/>
          </a:p>
        </p:txBody>
      </p:sp>
      <p:sp>
        <p:nvSpPr>
          <p:cNvPr id="5" name="Text Placeholder 3">
            <a:extLst>
              <a:ext uri="{FF2B5EF4-FFF2-40B4-BE49-F238E27FC236}">
                <a16:creationId xmlns:a16="http://schemas.microsoft.com/office/drawing/2014/main" id="{B35A7696-ECE8-C940-A4FE-4B77CA605C4E}"/>
              </a:ext>
            </a:extLst>
          </p:cNvPr>
          <p:cNvSpPr>
            <a:spLocks noGrp="1"/>
          </p:cNvSpPr>
          <p:nvPr>
            <p:ph type="body" sz="quarter" idx="10" hasCustomPrompt="1"/>
          </p:nvPr>
        </p:nvSpPr>
        <p:spPr>
          <a:xfrm>
            <a:off x="718929" y="4114378"/>
            <a:ext cx="3497815" cy="284578"/>
          </a:xfrm>
          <a:prstGeom prst="rect">
            <a:avLst/>
          </a:prstGeom>
        </p:spPr>
        <p:txBody>
          <a:bodyPr>
            <a:normAutofit/>
          </a:bodyPr>
          <a:lstStyle>
            <a:lvl1pPr marL="0" indent="0" algn="l">
              <a:buFontTx/>
              <a:buNone/>
              <a:defRPr sz="1400" b="1" i="0">
                <a:solidFill>
                  <a:srgbClr val="000000"/>
                </a:solidFill>
                <a:latin typeface="Barlow SemiBold" pitchFamily="2" charset="77"/>
                <a:ea typeface="DIN 2014 Demi" panose="020B0504020202020204" pitchFamily="34" charset="77"/>
                <a:cs typeface="Open Sans" panose="020B0606030504020204" pitchFamily="34" charset="0"/>
              </a:defRPr>
            </a:lvl1pPr>
          </a:lstStyle>
          <a:p>
            <a:pPr lvl="0"/>
            <a:r>
              <a:rPr lang="en-GB"/>
              <a:t>Presented by Name </a:t>
            </a:r>
            <a:r>
              <a:rPr lang="en-GB" err="1"/>
              <a:t>Lastname</a:t>
            </a:r>
            <a:endParaRPr lang="en-GB"/>
          </a:p>
        </p:txBody>
      </p:sp>
      <p:sp>
        <p:nvSpPr>
          <p:cNvPr id="6" name="Text Placeholder 3">
            <a:extLst>
              <a:ext uri="{FF2B5EF4-FFF2-40B4-BE49-F238E27FC236}">
                <a16:creationId xmlns:a16="http://schemas.microsoft.com/office/drawing/2014/main" id="{CDC6E18F-FA4E-DF49-843E-38F72D48BA93}"/>
              </a:ext>
            </a:extLst>
          </p:cNvPr>
          <p:cNvSpPr>
            <a:spLocks noGrp="1"/>
          </p:cNvSpPr>
          <p:nvPr>
            <p:ph type="body" sz="quarter" idx="11" hasCustomPrompt="1"/>
          </p:nvPr>
        </p:nvSpPr>
        <p:spPr>
          <a:xfrm>
            <a:off x="718929" y="4442370"/>
            <a:ext cx="3497815" cy="284578"/>
          </a:xfrm>
          <a:prstGeom prst="rect">
            <a:avLst/>
          </a:prstGeom>
        </p:spPr>
        <p:txBody>
          <a:bodyPr>
            <a:normAutofit/>
          </a:bodyPr>
          <a:lstStyle>
            <a:lvl1pPr marL="0" indent="0" algn="l">
              <a:buFontTx/>
              <a:buNone/>
              <a:defRPr sz="1400" b="0" i="0">
                <a:solidFill>
                  <a:srgbClr val="000000"/>
                </a:solidFill>
                <a:latin typeface="Barlow Light" pitchFamily="2" charset="77"/>
                <a:ea typeface="DIN 2014 Light" panose="020B0404020202020204" pitchFamily="34" charset="77"/>
                <a:cs typeface="Open Sans" panose="020B0606030504020204" pitchFamily="34" charset="0"/>
              </a:defRPr>
            </a:lvl1pPr>
          </a:lstStyle>
          <a:p>
            <a:pPr lvl="0"/>
            <a:r>
              <a:rPr lang="en-GB"/>
              <a:t>Day 00 Month, 2021</a:t>
            </a:r>
          </a:p>
        </p:txBody>
      </p:sp>
      <p:pic>
        <p:nvPicPr>
          <p:cNvPr id="7" name="Picture 6">
            <a:extLst>
              <a:ext uri="{FF2B5EF4-FFF2-40B4-BE49-F238E27FC236}">
                <a16:creationId xmlns:a16="http://schemas.microsoft.com/office/drawing/2014/main" id="{E7293312-AFF4-D84D-99E7-98D4D7B28FBA}"/>
              </a:ext>
            </a:extLst>
          </p:cNvPr>
          <p:cNvPicPr>
            <a:picLocks noChangeAspect="1"/>
          </p:cNvPicPr>
          <p:nvPr/>
        </p:nvPicPr>
        <p:blipFill rotWithShape="1">
          <a:blip r:embed="rId2"/>
          <a:srcRect l="52909" t="68124" r="2" b="10595"/>
          <a:stretch/>
        </p:blipFill>
        <p:spPr>
          <a:xfrm>
            <a:off x="8102009" y="3233854"/>
            <a:ext cx="3662391" cy="3300759"/>
          </a:xfrm>
          <a:prstGeom prst="rect">
            <a:avLst/>
          </a:prstGeom>
        </p:spPr>
      </p:pic>
      <p:pic>
        <p:nvPicPr>
          <p:cNvPr id="8" name="Picture 7">
            <a:extLst>
              <a:ext uri="{FF2B5EF4-FFF2-40B4-BE49-F238E27FC236}">
                <a16:creationId xmlns:a16="http://schemas.microsoft.com/office/drawing/2014/main" id="{9A92F9E7-BC4A-CD44-9374-3963AC3F1A2C}"/>
              </a:ext>
            </a:extLst>
          </p:cNvPr>
          <p:cNvPicPr>
            <a:picLocks noChangeAspect="1"/>
          </p:cNvPicPr>
          <p:nvPr/>
        </p:nvPicPr>
        <p:blipFill>
          <a:blip r:embed="rId3"/>
          <a:stretch>
            <a:fillRect/>
          </a:stretch>
        </p:blipFill>
        <p:spPr>
          <a:xfrm>
            <a:off x="9984686" y="422097"/>
            <a:ext cx="1762621" cy="855390"/>
          </a:xfrm>
          <a:prstGeom prst="rect">
            <a:avLst/>
          </a:prstGeom>
          <a:ln w="6350">
            <a:noFill/>
          </a:ln>
        </p:spPr>
      </p:pic>
      <p:pic>
        <p:nvPicPr>
          <p:cNvPr id="10" name="Picture 9">
            <a:extLst>
              <a:ext uri="{FF2B5EF4-FFF2-40B4-BE49-F238E27FC236}">
                <a16:creationId xmlns:a16="http://schemas.microsoft.com/office/drawing/2014/main" id="{6427B3FD-0E2F-1A45-9E15-2CEF5BB47DA6}"/>
              </a:ext>
            </a:extLst>
          </p:cNvPr>
          <p:cNvPicPr>
            <a:picLocks noChangeAspect="1"/>
          </p:cNvPicPr>
          <p:nvPr/>
        </p:nvPicPr>
        <p:blipFill rotWithShape="1">
          <a:blip r:embed="rId2"/>
          <a:srcRect l="3874" t="49360" r="52758" b="42026"/>
          <a:stretch/>
        </p:blipFill>
        <p:spPr>
          <a:xfrm>
            <a:off x="271667" y="323388"/>
            <a:ext cx="3372988" cy="1336079"/>
          </a:xfrm>
          <a:prstGeom prst="rect">
            <a:avLst/>
          </a:prstGeom>
        </p:spPr>
      </p:pic>
    </p:spTree>
    <p:extLst>
      <p:ext uri="{BB962C8B-B14F-4D97-AF65-F5344CB8AC3E}">
        <p14:creationId xmlns:p14="http://schemas.microsoft.com/office/powerpoint/2010/main" val="10758200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ody slide no image">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3093C11-A994-E549-B042-382B08986623}"/>
              </a:ext>
            </a:extLst>
          </p:cNvPr>
          <p:cNvSpPr>
            <a:spLocks noGrp="1"/>
          </p:cNvSpPr>
          <p:nvPr>
            <p:ph type="ctrTitle" hasCustomPrompt="1"/>
          </p:nvPr>
        </p:nvSpPr>
        <p:spPr>
          <a:xfrm>
            <a:off x="430280" y="449927"/>
            <a:ext cx="9687755" cy="584775"/>
          </a:xfrm>
          <a:prstGeom prst="rect">
            <a:avLst/>
          </a:prstGeom>
        </p:spPr>
        <p:txBody>
          <a:bodyPr wrap="square" anchor="t" anchorCtr="0">
            <a:spAutoFit/>
          </a:bodyPr>
          <a:lstStyle>
            <a:lvl1pPr algn="l">
              <a:lnSpc>
                <a:spcPct val="100000"/>
              </a:lnSpc>
              <a:defRPr sz="3200" b="0" i="0" cap="none" baseline="0">
                <a:solidFill>
                  <a:srgbClr val="000000"/>
                </a:solidFill>
                <a:latin typeface="Barlow Light" pitchFamily="2" charset="77"/>
                <a:ea typeface="DIN 2014 Light" panose="020B0404020202020204" pitchFamily="34" charset="77"/>
              </a:defRPr>
            </a:lvl1pPr>
          </a:lstStyle>
          <a:p>
            <a:r>
              <a:rPr lang="en-US"/>
              <a:t>Click to edit title</a:t>
            </a:r>
          </a:p>
        </p:txBody>
      </p:sp>
      <p:pic>
        <p:nvPicPr>
          <p:cNvPr id="7" name="Picture 6">
            <a:extLst>
              <a:ext uri="{FF2B5EF4-FFF2-40B4-BE49-F238E27FC236}">
                <a16:creationId xmlns:a16="http://schemas.microsoft.com/office/drawing/2014/main" id="{E7293312-AFF4-D84D-99E7-98D4D7B28FBA}"/>
              </a:ext>
            </a:extLst>
          </p:cNvPr>
          <p:cNvPicPr>
            <a:picLocks noChangeAspect="1"/>
          </p:cNvPicPr>
          <p:nvPr userDrawn="1"/>
        </p:nvPicPr>
        <p:blipFill rotWithShape="1">
          <a:blip r:embed="rId2"/>
          <a:srcRect l="79226" t="68124" r="1" b="10595"/>
          <a:stretch/>
        </p:blipFill>
        <p:spPr>
          <a:xfrm>
            <a:off x="10260623" y="211344"/>
            <a:ext cx="1615638" cy="3300759"/>
          </a:xfrm>
          <a:prstGeom prst="rect">
            <a:avLst/>
          </a:prstGeom>
        </p:spPr>
      </p:pic>
      <p:pic>
        <p:nvPicPr>
          <p:cNvPr id="9" name="Picture 8">
            <a:extLst>
              <a:ext uri="{FF2B5EF4-FFF2-40B4-BE49-F238E27FC236}">
                <a16:creationId xmlns:a16="http://schemas.microsoft.com/office/drawing/2014/main" id="{294273B4-A5A6-EE41-BD37-13F7331B8F52}"/>
              </a:ext>
            </a:extLst>
          </p:cNvPr>
          <p:cNvPicPr>
            <a:picLocks noChangeAspect="1"/>
          </p:cNvPicPr>
          <p:nvPr userDrawn="1"/>
        </p:nvPicPr>
        <p:blipFill>
          <a:blip r:embed="rId3"/>
          <a:stretch>
            <a:fillRect/>
          </a:stretch>
        </p:blipFill>
        <p:spPr>
          <a:xfrm>
            <a:off x="10886515" y="6104792"/>
            <a:ext cx="989746" cy="480318"/>
          </a:xfrm>
          <a:prstGeom prst="rect">
            <a:avLst/>
          </a:prstGeom>
          <a:ln w="6350">
            <a:noFill/>
          </a:ln>
        </p:spPr>
      </p:pic>
      <p:sp>
        <p:nvSpPr>
          <p:cNvPr id="12" name="Subtitle 2">
            <a:extLst>
              <a:ext uri="{FF2B5EF4-FFF2-40B4-BE49-F238E27FC236}">
                <a16:creationId xmlns:a16="http://schemas.microsoft.com/office/drawing/2014/main" id="{4611B57F-60E4-BF40-AC95-C9DB86A26E2D}"/>
              </a:ext>
            </a:extLst>
          </p:cNvPr>
          <p:cNvSpPr>
            <a:spLocks noGrp="1"/>
          </p:cNvSpPr>
          <p:nvPr>
            <p:ph type="subTitle" idx="1" hasCustomPrompt="1"/>
          </p:nvPr>
        </p:nvSpPr>
        <p:spPr>
          <a:xfrm>
            <a:off x="430280" y="2247150"/>
            <a:ext cx="9687754" cy="276999"/>
          </a:xfrm>
          <a:prstGeom prst="rect">
            <a:avLst/>
          </a:prstGeom>
        </p:spPr>
        <p:txBody>
          <a:bodyPr wrap="square" anchor="t" anchorCtr="0">
            <a:spAutoFit/>
          </a:bodyPr>
          <a:lstStyle>
            <a:lvl1pPr marL="0" indent="0" algn="l">
              <a:lnSpc>
                <a:spcPct val="100000"/>
              </a:lnSpc>
              <a:spcAft>
                <a:spcPts val="0"/>
              </a:spcAft>
              <a:buNone/>
              <a:defRPr sz="1200" b="0" i="0" cap="none" baseline="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GB"/>
              <a:t>Click to edit body copy</a:t>
            </a:r>
          </a:p>
        </p:txBody>
      </p:sp>
      <p:sp>
        <p:nvSpPr>
          <p:cNvPr id="5" name="Text Placeholder 4">
            <a:extLst>
              <a:ext uri="{FF2B5EF4-FFF2-40B4-BE49-F238E27FC236}">
                <a16:creationId xmlns:a16="http://schemas.microsoft.com/office/drawing/2014/main" id="{9241AB50-6DF5-0046-88B5-CCF309E40D51}"/>
              </a:ext>
            </a:extLst>
          </p:cNvPr>
          <p:cNvSpPr>
            <a:spLocks noGrp="1"/>
          </p:cNvSpPr>
          <p:nvPr>
            <p:ph type="body" sz="quarter" idx="10" hasCustomPrompt="1"/>
          </p:nvPr>
        </p:nvSpPr>
        <p:spPr>
          <a:xfrm>
            <a:off x="430280" y="1508852"/>
            <a:ext cx="9687754" cy="517525"/>
          </a:xfrm>
          <a:prstGeom prst="rect">
            <a:avLst/>
          </a:prstGeom>
        </p:spPr>
        <p:txBody>
          <a:bodyPr/>
          <a:lstStyle>
            <a:lvl1pPr marL="0" indent="0">
              <a:buNone/>
              <a:defRPr sz="16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Click to edit subhead</a:t>
            </a:r>
          </a:p>
        </p:txBody>
      </p:sp>
      <p:sp>
        <p:nvSpPr>
          <p:cNvPr id="8" name="Text Placeholder 7">
            <a:extLst>
              <a:ext uri="{FF2B5EF4-FFF2-40B4-BE49-F238E27FC236}">
                <a16:creationId xmlns:a16="http://schemas.microsoft.com/office/drawing/2014/main" id="{D59D4BD1-E32E-4B45-9EE2-0025BDBB56AB}"/>
              </a:ext>
            </a:extLst>
          </p:cNvPr>
          <p:cNvSpPr>
            <a:spLocks noGrp="1"/>
          </p:cNvSpPr>
          <p:nvPr>
            <p:ph type="body" sz="quarter" idx="11" hasCustomPrompt="1"/>
          </p:nvPr>
        </p:nvSpPr>
        <p:spPr>
          <a:xfrm>
            <a:off x="430280" y="6335873"/>
            <a:ext cx="5049837" cy="249237"/>
          </a:xfrm>
          <a:prstGeom prst="rect">
            <a:avLst/>
          </a:prstGeom>
        </p:spPr>
        <p:txBody>
          <a:bodyPr/>
          <a:lstStyle>
            <a:lvl1pPr marL="0" indent="0">
              <a:buNone/>
              <a:defRPr sz="800" b="0" i="0">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GB"/>
              <a:t>Footnotes can go here</a:t>
            </a:r>
            <a:endParaRPr lang="en-US"/>
          </a:p>
        </p:txBody>
      </p:sp>
    </p:spTree>
    <p:extLst>
      <p:ext uri="{BB962C8B-B14F-4D97-AF65-F5344CB8AC3E}">
        <p14:creationId xmlns:p14="http://schemas.microsoft.com/office/powerpoint/2010/main" val="8393690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4A883F-D7EF-994A-8C0A-250C680E9DAC}"/>
              </a:ext>
            </a:extLst>
          </p:cNvPr>
          <p:cNvPicPr>
            <a:picLocks noChangeAspect="1"/>
          </p:cNvPicPr>
          <p:nvPr userDrawn="1"/>
        </p:nvPicPr>
        <p:blipFill>
          <a:blip r:embed="rId2"/>
          <a:stretch>
            <a:fillRect/>
          </a:stretch>
        </p:blipFill>
        <p:spPr>
          <a:xfrm>
            <a:off x="489720" y="5565272"/>
            <a:ext cx="1814147" cy="880395"/>
          </a:xfrm>
          <a:prstGeom prst="rect">
            <a:avLst/>
          </a:prstGeom>
          <a:ln w="6350">
            <a:noFill/>
          </a:ln>
        </p:spPr>
      </p:pic>
      <p:sp>
        <p:nvSpPr>
          <p:cNvPr id="4" name="Title 1">
            <a:extLst>
              <a:ext uri="{FF2B5EF4-FFF2-40B4-BE49-F238E27FC236}">
                <a16:creationId xmlns:a16="http://schemas.microsoft.com/office/drawing/2014/main" id="{7C9E8C4A-1C6F-0847-BF94-B8F6F086A0C5}"/>
              </a:ext>
            </a:extLst>
          </p:cNvPr>
          <p:cNvSpPr>
            <a:spLocks noGrp="1"/>
          </p:cNvSpPr>
          <p:nvPr>
            <p:ph type="ctrTitle" hasCustomPrompt="1"/>
          </p:nvPr>
        </p:nvSpPr>
        <p:spPr>
          <a:xfrm>
            <a:off x="430280" y="1869344"/>
            <a:ext cx="5413929" cy="1781257"/>
          </a:xfrm>
          <a:prstGeom prst="rect">
            <a:avLst/>
          </a:prstGeom>
        </p:spPr>
        <p:txBody>
          <a:bodyPr wrap="square" anchor="t" anchorCtr="0">
            <a:spAutoFit/>
          </a:bodyPr>
          <a:lstStyle>
            <a:lvl1pPr algn="l">
              <a:lnSpc>
                <a:spcPct val="100000"/>
              </a:lnSpc>
              <a:defRPr sz="5400" b="0" i="0" cap="none" baseline="0">
                <a:solidFill>
                  <a:srgbClr val="000000"/>
                </a:solidFill>
                <a:latin typeface="Barlow Light" pitchFamily="2" charset="77"/>
                <a:ea typeface="DIN 2014 Light" panose="020B0404020202020204" pitchFamily="34" charset="77"/>
              </a:defRPr>
            </a:lvl1pPr>
          </a:lstStyle>
          <a:p>
            <a:r>
              <a:rPr lang="en-US"/>
              <a:t>Click to edit section title</a:t>
            </a:r>
          </a:p>
        </p:txBody>
      </p:sp>
      <p:pic>
        <p:nvPicPr>
          <p:cNvPr id="9" name="Picture 8">
            <a:extLst>
              <a:ext uri="{FF2B5EF4-FFF2-40B4-BE49-F238E27FC236}">
                <a16:creationId xmlns:a16="http://schemas.microsoft.com/office/drawing/2014/main" id="{96CB0E58-519D-1C4A-9758-18D74E94D9C4}"/>
              </a:ext>
            </a:extLst>
          </p:cNvPr>
          <p:cNvPicPr>
            <a:picLocks noChangeAspect="1"/>
          </p:cNvPicPr>
          <p:nvPr userDrawn="1"/>
        </p:nvPicPr>
        <p:blipFill rotWithShape="1">
          <a:blip r:embed="rId3"/>
          <a:srcRect l="52909" t="68124" r="2" b="12204"/>
          <a:stretch/>
        </p:blipFill>
        <p:spPr>
          <a:xfrm>
            <a:off x="8102009" y="3233854"/>
            <a:ext cx="3662391" cy="3051199"/>
          </a:xfrm>
          <a:prstGeom prst="rect">
            <a:avLst/>
          </a:prstGeom>
        </p:spPr>
      </p:pic>
      <p:pic>
        <p:nvPicPr>
          <p:cNvPr id="10" name="Picture 9">
            <a:extLst>
              <a:ext uri="{FF2B5EF4-FFF2-40B4-BE49-F238E27FC236}">
                <a16:creationId xmlns:a16="http://schemas.microsoft.com/office/drawing/2014/main" id="{A25B9D3D-C254-FE4D-B97F-D0D03F4FA938}"/>
              </a:ext>
            </a:extLst>
          </p:cNvPr>
          <p:cNvPicPr>
            <a:picLocks noChangeAspect="1"/>
          </p:cNvPicPr>
          <p:nvPr userDrawn="1"/>
        </p:nvPicPr>
        <p:blipFill rotWithShape="1">
          <a:blip r:embed="rId3"/>
          <a:srcRect l="3874" t="49360" r="52758" b="42026"/>
          <a:stretch/>
        </p:blipFill>
        <p:spPr>
          <a:xfrm>
            <a:off x="271667" y="323388"/>
            <a:ext cx="3372988" cy="1336079"/>
          </a:xfrm>
          <a:prstGeom prst="rect">
            <a:avLst/>
          </a:prstGeom>
        </p:spPr>
      </p:pic>
      <p:sp>
        <p:nvSpPr>
          <p:cNvPr id="14" name="Rectangle 13">
            <a:extLst>
              <a:ext uri="{FF2B5EF4-FFF2-40B4-BE49-F238E27FC236}">
                <a16:creationId xmlns:a16="http://schemas.microsoft.com/office/drawing/2014/main" id="{CF0FB895-CEDF-407A-8EBB-D14839C388BA}"/>
              </a:ext>
            </a:extLst>
          </p:cNvPr>
          <p:cNvSpPr/>
          <p:nvPr userDrawn="1"/>
        </p:nvSpPr>
        <p:spPr>
          <a:xfrm>
            <a:off x="8287473" y="6445667"/>
            <a:ext cx="3476927" cy="412333"/>
          </a:xfrm>
          <a:prstGeom prst="rect">
            <a:avLst/>
          </a:prstGeom>
          <a:solidFill>
            <a:srgbClr val="E7E7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88278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8/27/24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8/27/24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8/27/24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8/27/24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8/27/24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hyperlink" Target="https://www.data.gov.au/home" TargetMode="External"/><Relationship Id="rId2" Type="http://schemas.openxmlformats.org/officeDocument/2006/relationships/image" Target="../media/image10.png"/><Relationship Id="rId1" Type="http://schemas.openxmlformats.org/officeDocument/2006/relationships/slideLayout" Target="../slideLayouts/slideLayout13.xml"/><Relationship Id="rId6" Type="http://schemas.openxmlformats.org/officeDocument/2006/relationships/hyperlink" Target="https://www.pc.gov.au/closing-the-gap-data/dashboard" TargetMode="External"/><Relationship Id="rId5" Type="http://schemas.openxmlformats.org/officeDocument/2006/relationships/hyperlink" Target="https://www.abs.gov.au/" TargetMode="External"/><Relationship Id="rId4" Type="http://schemas.openxmlformats.org/officeDocument/2006/relationships/hyperlink" Target="https://www.data.vic.gov.au/"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0156C-8FA6-A24D-9D15-563042024672}"/>
              </a:ext>
            </a:extLst>
          </p:cNvPr>
          <p:cNvSpPr>
            <a:spLocks noGrp="1"/>
          </p:cNvSpPr>
          <p:nvPr>
            <p:ph type="ctrTitle"/>
          </p:nvPr>
        </p:nvSpPr>
        <p:spPr>
          <a:xfrm>
            <a:off x="443721" y="1077867"/>
            <a:ext cx="10214578" cy="809196"/>
          </a:xfrm>
        </p:spPr>
        <p:txBody>
          <a:bodyPr wrap="square" lIns="91440" tIns="45720" rIns="91440" bIns="45720" anchor="t" anchorCtr="0">
            <a:spAutoFit/>
          </a:bodyPr>
          <a:lstStyle/>
          <a:p>
            <a:r>
              <a:rPr lang="en-US" sz="2400" b="1" dirty="0">
                <a:latin typeface="Barlow Light"/>
              </a:rPr>
              <a:t>COS 30049 Computing Technology Innovation Project</a:t>
            </a:r>
            <a:endParaRPr lang="en-US" sz="4400" dirty="0"/>
          </a:p>
        </p:txBody>
      </p:sp>
      <p:sp>
        <p:nvSpPr>
          <p:cNvPr id="6" name="Title 1">
            <a:extLst>
              <a:ext uri="{FF2B5EF4-FFF2-40B4-BE49-F238E27FC236}">
                <a16:creationId xmlns:a16="http://schemas.microsoft.com/office/drawing/2014/main" id="{78AF79FB-F66F-9712-7FE9-DE31C0179CF4}"/>
              </a:ext>
            </a:extLst>
          </p:cNvPr>
          <p:cNvSpPr txBox="1">
            <a:spLocks/>
          </p:cNvSpPr>
          <p:nvPr/>
        </p:nvSpPr>
        <p:spPr>
          <a:xfrm>
            <a:off x="443721" y="3365176"/>
            <a:ext cx="10214578" cy="809196"/>
          </a:xfrm>
          <a:prstGeom prst="rect">
            <a:avLst/>
          </a:prstGeom>
        </p:spPr>
        <p:txBody>
          <a:bodyPr vert="horz" wrap="square" lIns="91440" tIns="45720" rIns="91440" bIns="45720" rtlCol="0" anchor="t" anchorCtr="0">
            <a:spAutoFit/>
          </a:bodyPr>
          <a:lstStyle>
            <a:lvl1pPr algn="l" defTabSz="914400" rtl="0" eaLnBrk="1" latinLnBrk="0" hangingPunct="1">
              <a:lnSpc>
                <a:spcPts val="6620"/>
              </a:lnSpc>
              <a:spcBef>
                <a:spcPct val="0"/>
              </a:spcBef>
              <a:buNone/>
              <a:defRPr sz="5400" b="0" i="0" kern="1200" cap="none" baseline="0">
                <a:solidFill>
                  <a:srgbClr val="000000"/>
                </a:solidFill>
                <a:latin typeface="Barlow Light" pitchFamily="2" charset="77"/>
                <a:ea typeface="DIN 2014 Light" panose="020B0404020202020204" pitchFamily="34" charset="77"/>
                <a:cs typeface="+mj-cs"/>
              </a:defRPr>
            </a:lvl1pPr>
          </a:lstStyle>
          <a:p>
            <a:r>
              <a:rPr lang="en-US" altLang="zh-CN" sz="2400" b="1" dirty="0">
                <a:latin typeface="Barlow Light"/>
              </a:rPr>
              <a:t>Lecture1 </a:t>
            </a:r>
            <a:endParaRPr lang="en-US" sz="4400" dirty="0"/>
          </a:p>
        </p:txBody>
      </p:sp>
      <p:sp>
        <p:nvSpPr>
          <p:cNvPr id="9" name="Subtitle 2">
            <a:extLst>
              <a:ext uri="{FF2B5EF4-FFF2-40B4-BE49-F238E27FC236}">
                <a16:creationId xmlns:a16="http://schemas.microsoft.com/office/drawing/2014/main" id="{FDD2BCAD-D945-B7FC-8AF5-66F4AF2BC879}"/>
              </a:ext>
            </a:extLst>
          </p:cNvPr>
          <p:cNvSpPr txBox="1">
            <a:spLocks/>
          </p:cNvSpPr>
          <p:nvPr/>
        </p:nvSpPr>
        <p:spPr>
          <a:xfrm>
            <a:off x="443721" y="1930477"/>
            <a:ext cx="6162937" cy="1467068"/>
          </a:xfrm>
          <a:prstGeom prst="rect">
            <a:avLst/>
          </a:prstGeom>
        </p:spPr>
        <p:txBody>
          <a:bodyPr vert="horz" wrap="square" lIns="91440" tIns="45720" rIns="91440" bIns="45720" rtlCol="0" anchor="t" anchorCtr="0">
            <a:spAutoFit/>
          </a:bodyPr>
          <a:lstStyle>
            <a:lvl1pPr marL="0" indent="0" algn="l" defTabSz="914400" rtl="0" eaLnBrk="1" latinLnBrk="0" hangingPunct="1">
              <a:lnSpc>
                <a:spcPts val="2860"/>
              </a:lnSpc>
              <a:spcBef>
                <a:spcPts val="1000"/>
              </a:spcBef>
              <a:spcAft>
                <a:spcPts val="0"/>
              </a:spcAft>
              <a:buFont typeface="Arial" panose="020B0604020202020204" pitchFamily="34" charset="0"/>
              <a:buNone/>
              <a:defRPr sz="2400" b="0" i="0" kern="1200" cap="none" baseline="0">
                <a:solidFill>
                  <a:srgbClr val="000000"/>
                </a:solidFill>
                <a:latin typeface="Barlow Light" pitchFamily="2" charset="77"/>
                <a:ea typeface="DIN 2014 Light" panose="020B0404020202020204" pitchFamily="34" charset="77"/>
                <a:cs typeface="+mn-cs"/>
              </a:defRPr>
            </a:lvl1pPr>
            <a:lvl2pPr marL="457189"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77"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66"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54"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943"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131"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32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509"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pPr>
            <a:r>
              <a:rPr lang="en-US" sz="3200" b="1" dirty="0">
                <a:latin typeface="Barlow Light"/>
                <a:cs typeface="Segoe UI"/>
              </a:rPr>
              <a:t>Week5: Data Pre-Processing in Machine Learning</a:t>
            </a:r>
            <a:endParaRPr lang="en-US" dirty="0"/>
          </a:p>
        </p:txBody>
      </p:sp>
      <p:sp>
        <p:nvSpPr>
          <p:cNvPr id="19" name="Text Placeholder 3">
            <a:extLst>
              <a:ext uri="{FF2B5EF4-FFF2-40B4-BE49-F238E27FC236}">
                <a16:creationId xmlns:a16="http://schemas.microsoft.com/office/drawing/2014/main" id="{A459A72B-D1FB-9F52-6138-CE42383D1CF0}"/>
              </a:ext>
            </a:extLst>
          </p:cNvPr>
          <p:cNvSpPr>
            <a:spLocks noGrp="1"/>
          </p:cNvSpPr>
          <p:nvPr>
            <p:ph type="body" sz="quarter" idx="10"/>
          </p:nvPr>
        </p:nvSpPr>
        <p:spPr>
          <a:xfrm>
            <a:off x="552680" y="4875658"/>
            <a:ext cx="3497815" cy="964367"/>
          </a:xfrm>
        </p:spPr>
        <p:txBody>
          <a:bodyPr vert="horz" lIns="91440" tIns="45720" rIns="91440" bIns="45720" rtlCol="0" anchor="t">
            <a:normAutofit/>
          </a:bodyPr>
          <a:lstStyle/>
          <a:p>
            <a:r>
              <a:rPr lang="en-US" b="0" i="1" dirty="0">
                <a:latin typeface="Barlow Light"/>
                <a:cs typeface="Open Sans"/>
              </a:rPr>
              <a:t>Hao Zhang</a:t>
            </a:r>
          </a:p>
          <a:p>
            <a:r>
              <a:rPr lang="en-US" b="0" i="1" dirty="0">
                <a:latin typeface="Barlow Light"/>
                <a:cs typeface="Open Sans"/>
              </a:rPr>
              <a:t>Semester 2</a:t>
            </a:r>
          </a:p>
        </p:txBody>
      </p:sp>
    </p:spTree>
    <p:extLst>
      <p:ext uri="{BB962C8B-B14F-4D97-AF65-F5344CB8AC3E}">
        <p14:creationId xmlns:p14="http://schemas.microsoft.com/office/powerpoint/2010/main" val="31052266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631159"/>
            <a:ext cx="9687755" cy="584775"/>
          </a:xfrm>
          <a:prstGeom prst="rect">
            <a:avLst/>
          </a:prstGeom>
        </p:spPr>
        <p:txBody>
          <a:bodyPr wrap="square" lIns="91440" tIns="45720" rIns="91440" bIns="45720" anchor="t" anchorCtr="0">
            <a:spAutoFit/>
          </a:bodyPr>
          <a:lstStyle/>
          <a:p>
            <a:r>
              <a:rPr lang="ja-JP" altLang="en-US" b="1">
                <a:latin typeface="Arial" panose="020B0604020202020204" pitchFamily="34" charset="0"/>
                <a:cs typeface="Arial" panose="020B0604020202020204" pitchFamily="34" charset="0"/>
              </a:rPr>
              <a:t>Data </a:t>
            </a:r>
            <a:r>
              <a:rPr lang="en-US" altLang="ja-JP" b="1" dirty="0">
                <a:latin typeface="Arial" panose="020B0604020202020204" pitchFamily="34" charset="0"/>
                <a:cs typeface="Arial" panose="020B0604020202020204" pitchFamily="34" charset="0"/>
              </a:rPr>
              <a:t>Processing</a:t>
            </a:r>
            <a:endParaRPr lang="ja-JP" altLang="en-US" b="1">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58617177-23B5-136E-F614-2586CE7DB73A}"/>
              </a:ext>
            </a:extLst>
          </p:cNvPr>
          <p:cNvSpPr txBox="1"/>
          <p:nvPr/>
        </p:nvSpPr>
        <p:spPr>
          <a:xfrm>
            <a:off x="430280" y="1343274"/>
            <a:ext cx="9932920" cy="152400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Aft>
                <a:spcPts val="1200"/>
              </a:spcAft>
            </a:pPr>
            <a:r>
              <a:rPr lang="en-AU" sz="1600" dirty="0"/>
              <a:t>In the realm of machine learning, data is the foundation on which models are built. However, raw data is often messy, inconsistent, and spread across various sources. This is where the Extract-Transform-Load (ETL) pipeline becomes crucial. ETL is a process that helps in systematically preparing data for analysis and modelling.</a:t>
            </a:r>
            <a:endParaRPr lang="en-US" sz="1600" dirty="0">
              <a:solidFill>
                <a:srgbClr val="16191F"/>
              </a:solidFill>
            </a:endParaRPr>
          </a:p>
        </p:txBody>
      </p:sp>
      <p:sp>
        <p:nvSpPr>
          <p:cNvPr id="2" name="TextBox 1">
            <a:extLst>
              <a:ext uri="{FF2B5EF4-FFF2-40B4-BE49-F238E27FC236}">
                <a16:creationId xmlns:a16="http://schemas.microsoft.com/office/drawing/2014/main" id="{0D39DAD2-5555-AD05-9F67-907425C5E844}"/>
              </a:ext>
            </a:extLst>
          </p:cNvPr>
          <p:cNvSpPr txBox="1"/>
          <p:nvPr/>
        </p:nvSpPr>
        <p:spPr>
          <a:xfrm>
            <a:off x="430280" y="2994621"/>
            <a:ext cx="10224113" cy="3785652"/>
          </a:xfrm>
          <a:prstGeom prst="rect">
            <a:avLst/>
          </a:prstGeom>
          <a:noFill/>
        </p:spPr>
        <p:txBody>
          <a:bodyPr wrap="square" rtlCol="0">
            <a:spAutoFit/>
          </a:bodyPr>
          <a:lstStyle/>
          <a:p>
            <a:r>
              <a:rPr lang="en-AU" sz="1600" b="1" dirty="0"/>
              <a:t>Extract</a:t>
            </a:r>
            <a:r>
              <a:rPr lang="en-AU" sz="1600" dirty="0"/>
              <a:t>: The first step is extracting data from various sources, such as databases, spreadsheets, or APIs. This data may come in different formats and from multiple origins, requiring careful extraction to ensure no valuable information is lost.</a:t>
            </a:r>
          </a:p>
          <a:p>
            <a:endParaRPr lang="en-AU" sz="1600" dirty="0"/>
          </a:p>
          <a:p>
            <a:r>
              <a:rPr lang="en-AU" sz="1600" b="1" dirty="0"/>
              <a:t>Transform</a:t>
            </a:r>
            <a:r>
              <a:rPr lang="en-AU" sz="1600" dirty="0"/>
              <a:t>: Once the data is extracted, it undergoes transformation. This step involves cleaning, normalizing, and transforming the data into a consistent format suitable for analysis. This might include handling missing values, converting data types, aggregating data, or performing feature engineering.</a:t>
            </a:r>
          </a:p>
          <a:p>
            <a:endParaRPr lang="en-AU" sz="1600" dirty="0"/>
          </a:p>
          <a:p>
            <a:r>
              <a:rPr lang="en-AU" sz="1600" b="1" dirty="0"/>
              <a:t>Load</a:t>
            </a:r>
            <a:r>
              <a:rPr lang="en-AU" sz="1600" dirty="0"/>
              <a:t>: The final step is loading the transformed data into a storage system or directly into a machine learning model for further analysis. The prepared data is now ready to be used for training models, making predictions, or driving insights.</a:t>
            </a:r>
          </a:p>
          <a:p>
            <a:endParaRPr lang="en-AU" sz="1600" dirty="0"/>
          </a:p>
          <a:p>
            <a:r>
              <a:rPr lang="en-AU" sz="1600" dirty="0"/>
              <a:t>The ETL pipeline is essential in ensuring that the data used in machine learning is of high quality, which in turn leads to more accurate and reliable models.</a:t>
            </a:r>
          </a:p>
          <a:p>
            <a:endParaRPr lang="en-US" sz="1600" dirty="0"/>
          </a:p>
        </p:txBody>
      </p:sp>
    </p:spTree>
    <p:extLst>
      <p:ext uri="{BB962C8B-B14F-4D97-AF65-F5344CB8AC3E}">
        <p14:creationId xmlns:p14="http://schemas.microsoft.com/office/powerpoint/2010/main" val="1761781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631159"/>
            <a:ext cx="9687755" cy="584775"/>
          </a:xfrm>
          <a:prstGeom prst="rect">
            <a:avLst/>
          </a:prstGeom>
        </p:spPr>
        <p:txBody>
          <a:bodyPr wrap="square" lIns="91440" tIns="45720" rIns="91440" bIns="45720" anchor="t" anchorCtr="0">
            <a:spAutoFit/>
          </a:bodyPr>
          <a:lstStyle/>
          <a:p>
            <a:r>
              <a:rPr lang="ja-JP" altLang="en-US" b="1">
                <a:latin typeface="Arial" panose="020B0604020202020204" pitchFamily="34" charset="0"/>
                <a:cs typeface="Arial" panose="020B0604020202020204" pitchFamily="34" charset="0"/>
              </a:rPr>
              <a:t>Data </a:t>
            </a:r>
            <a:r>
              <a:rPr lang="en-US" altLang="ja-JP" b="1" dirty="0">
                <a:latin typeface="Arial" panose="020B0604020202020204" pitchFamily="34" charset="0"/>
                <a:cs typeface="Arial" panose="020B0604020202020204" pitchFamily="34" charset="0"/>
              </a:rPr>
              <a:t>Processing</a:t>
            </a:r>
            <a:endParaRPr lang="ja-JP" altLang="en-US" b="1">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58617177-23B5-136E-F614-2586CE7DB73A}"/>
              </a:ext>
            </a:extLst>
          </p:cNvPr>
          <p:cNvSpPr txBox="1"/>
          <p:nvPr/>
        </p:nvSpPr>
        <p:spPr>
          <a:xfrm>
            <a:off x="430280" y="1343274"/>
            <a:ext cx="9932920" cy="32669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Aft>
                <a:spcPts val="1200"/>
              </a:spcAft>
            </a:pPr>
            <a:r>
              <a:rPr lang="en-US" sz="2000" dirty="0">
                <a:solidFill>
                  <a:srgbClr val="16191F"/>
                </a:solidFill>
                <a:ea typeface="+mn-lt"/>
                <a:cs typeface="+mn-lt"/>
              </a:rPr>
              <a:t>When working with data, whether for analytics or data science applications, a key step in the Extract-Transform-Load (ETL) pipeline is data transformation</a:t>
            </a:r>
          </a:p>
          <a:p>
            <a:pPr marL="342900" indent="-342900">
              <a:lnSpc>
                <a:spcPct val="150000"/>
              </a:lnSpc>
              <a:spcAft>
                <a:spcPts val="1200"/>
              </a:spcAft>
              <a:buFont typeface="Arial"/>
              <a:buChar char="•"/>
            </a:pPr>
            <a:r>
              <a:rPr lang="en-US" sz="2000" dirty="0">
                <a:solidFill>
                  <a:srgbClr val="16191F"/>
                </a:solidFill>
              </a:rPr>
              <a:t>Manipulate the form of the data – For example: Reordering and selecting rows; renaming and selecting columns; removing duplicate values</a:t>
            </a:r>
          </a:p>
          <a:p>
            <a:pPr marL="342900" indent="-342900">
              <a:lnSpc>
                <a:spcPct val="150000"/>
              </a:lnSpc>
              <a:spcAft>
                <a:spcPts val="1200"/>
              </a:spcAft>
              <a:buFont typeface="Arial"/>
              <a:buChar char="•"/>
            </a:pPr>
            <a:r>
              <a:rPr lang="en-US" sz="2000" dirty="0">
                <a:solidFill>
                  <a:srgbClr val="16191F"/>
                </a:solidFill>
              </a:rPr>
              <a:t>Engineer features in the data – For example Creating new variables for analyzing </a:t>
            </a:r>
          </a:p>
          <a:p>
            <a:pPr marL="342900" indent="-342900">
              <a:lnSpc>
                <a:spcPct val="150000"/>
              </a:lnSpc>
              <a:spcAft>
                <a:spcPts val="1200"/>
              </a:spcAft>
              <a:buFont typeface="Arial"/>
              <a:buChar char="•"/>
            </a:pPr>
            <a:r>
              <a:rPr lang="en-US" sz="2000" dirty="0">
                <a:solidFill>
                  <a:srgbClr val="16191F"/>
                </a:solidFill>
              </a:rPr>
              <a:t>Transform data values - Creating a distribution appropriate for analysis</a:t>
            </a:r>
          </a:p>
        </p:txBody>
      </p:sp>
    </p:spTree>
    <p:extLst>
      <p:ext uri="{BB962C8B-B14F-4D97-AF65-F5344CB8AC3E}">
        <p14:creationId xmlns:p14="http://schemas.microsoft.com/office/powerpoint/2010/main" val="4124710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282234" y="329905"/>
            <a:ext cx="9687755" cy="584775"/>
          </a:xfrm>
          <a:prstGeom prst="rect">
            <a:avLst/>
          </a:prstGeom>
        </p:spPr>
        <p:txBody>
          <a:bodyPr wrap="square" lIns="91440" tIns="45720" rIns="91440" bIns="45720" anchor="t" anchorCtr="0">
            <a:spAutoFit/>
          </a:bodyPr>
          <a:lstStyle/>
          <a:p>
            <a:r>
              <a:rPr lang="en-US" altLang="ja-JP" b="1" dirty="0">
                <a:latin typeface="DIN 2014 Light"/>
              </a:rPr>
              <a:t>Data Transformation: Manipulate</a:t>
            </a:r>
            <a:r>
              <a:rPr lang="ja-JP" altLang="en-US" b="1">
                <a:latin typeface="DIN 2014 Light"/>
              </a:rPr>
              <a:t> </a:t>
            </a:r>
            <a:r>
              <a:rPr lang="en-US" altLang="ja-JP" b="1" dirty="0">
                <a:latin typeface="DIN 2014 Light"/>
              </a:rPr>
              <a:t>the</a:t>
            </a:r>
            <a:r>
              <a:rPr lang="ja-JP" altLang="en-US" b="1">
                <a:latin typeface="DIN 2014 Light"/>
              </a:rPr>
              <a:t> </a:t>
            </a:r>
            <a:r>
              <a:rPr lang="en-US" altLang="ja-JP" b="1" dirty="0">
                <a:latin typeface="DIN 2014 Light"/>
              </a:rPr>
              <a:t>form</a:t>
            </a:r>
            <a:r>
              <a:rPr lang="ja-JP" altLang="en-US" b="1">
                <a:latin typeface="DIN 2014 Light"/>
              </a:rPr>
              <a:t> </a:t>
            </a:r>
            <a:r>
              <a:rPr lang="en-US" altLang="ja-JP" b="1" dirty="0">
                <a:latin typeface="DIN 2014 Light"/>
              </a:rPr>
              <a:t>of</a:t>
            </a:r>
            <a:r>
              <a:rPr lang="ja-JP" altLang="en-US" b="1">
                <a:latin typeface="DIN 2014 Light"/>
              </a:rPr>
              <a:t> </a:t>
            </a:r>
            <a:r>
              <a:rPr lang="en-US" altLang="ja-JP" b="1" dirty="0">
                <a:latin typeface="DIN 2014 Light"/>
              </a:rPr>
              <a:t>the</a:t>
            </a:r>
            <a:r>
              <a:rPr lang="ja-JP" altLang="en-US" b="1">
                <a:latin typeface="DIN 2014 Light"/>
              </a:rPr>
              <a:t> </a:t>
            </a:r>
            <a:r>
              <a:rPr lang="en-US" altLang="ja-JP" b="1" dirty="0">
                <a:latin typeface="DIN 2014 Light"/>
              </a:rPr>
              <a:t>data</a:t>
            </a:r>
            <a:endParaRPr lang="en-US" dirty="0"/>
          </a:p>
        </p:txBody>
      </p:sp>
      <p:pic>
        <p:nvPicPr>
          <p:cNvPr id="2" name="Picture 1" descr="A table with numbers and letters&#10;&#10;Description automatically generated">
            <a:extLst>
              <a:ext uri="{FF2B5EF4-FFF2-40B4-BE49-F238E27FC236}">
                <a16:creationId xmlns:a16="http://schemas.microsoft.com/office/drawing/2014/main" id="{902CC6D1-6B56-92E6-FDB1-EA9B3F0293DC}"/>
              </a:ext>
            </a:extLst>
          </p:cNvPr>
          <p:cNvPicPr>
            <a:picLocks noChangeAspect="1"/>
          </p:cNvPicPr>
          <p:nvPr/>
        </p:nvPicPr>
        <p:blipFill>
          <a:blip r:embed="rId2"/>
          <a:stretch>
            <a:fillRect/>
          </a:stretch>
        </p:blipFill>
        <p:spPr>
          <a:xfrm>
            <a:off x="5126111" y="2151534"/>
            <a:ext cx="2927794" cy="3255616"/>
          </a:xfrm>
          <a:prstGeom prst="rect">
            <a:avLst/>
          </a:prstGeom>
        </p:spPr>
      </p:pic>
      <p:pic>
        <p:nvPicPr>
          <p:cNvPr id="3" name="Picture 2" descr="A table with black and white text&#10;&#10;Description automatically generated">
            <a:extLst>
              <a:ext uri="{FF2B5EF4-FFF2-40B4-BE49-F238E27FC236}">
                <a16:creationId xmlns:a16="http://schemas.microsoft.com/office/drawing/2014/main" id="{86C800B4-251F-416A-D28B-39DD77BDD7CF}"/>
              </a:ext>
            </a:extLst>
          </p:cNvPr>
          <p:cNvPicPr>
            <a:picLocks noChangeAspect="1"/>
          </p:cNvPicPr>
          <p:nvPr/>
        </p:nvPicPr>
        <p:blipFill>
          <a:blip r:embed="rId3"/>
          <a:stretch>
            <a:fillRect/>
          </a:stretch>
        </p:blipFill>
        <p:spPr>
          <a:xfrm>
            <a:off x="8932476" y="2151534"/>
            <a:ext cx="3171211" cy="3255616"/>
          </a:xfrm>
          <a:prstGeom prst="rect">
            <a:avLst/>
          </a:prstGeom>
        </p:spPr>
      </p:pic>
      <p:sp>
        <p:nvSpPr>
          <p:cNvPr id="6" name="Arrow: Right 5">
            <a:extLst>
              <a:ext uri="{FF2B5EF4-FFF2-40B4-BE49-F238E27FC236}">
                <a16:creationId xmlns:a16="http://schemas.microsoft.com/office/drawing/2014/main" id="{22AFDB9B-5228-54B8-5174-5DFAAE4F1701}"/>
              </a:ext>
            </a:extLst>
          </p:cNvPr>
          <p:cNvSpPr/>
          <p:nvPr/>
        </p:nvSpPr>
        <p:spPr>
          <a:xfrm>
            <a:off x="8364226" y="3621268"/>
            <a:ext cx="470171" cy="31614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480D59A-45EB-485A-7CC6-6ADDBC1C081B}"/>
              </a:ext>
            </a:extLst>
          </p:cNvPr>
          <p:cNvSpPr txBox="1"/>
          <p:nvPr/>
        </p:nvSpPr>
        <p:spPr>
          <a:xfrm>
            <a:off x="282234" y="1072556"/>
            <a:ext cx="3189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rgbClr val="16191F"/>
                </a:solidFill>
                <a:cs typeface="Arial"/>
              </a:rPr>
              <a:t>1. Sorting based on name</a:t>
            </a:r>
            <a:endParaRPr lang="en-US" sz="2000" dirty="0">
              <a:cs typeface="Arial"/>
            </a:endParaRPr>
          </a:p>
        </p:txBody>
      </p:sp>
      <p:sp>
        <p:nvSpPr>
          <p:cNvPr id="14" name="TextBox 13">
            <a:extLst>
              <a:ext uri="{FF2B5EF4-FFF2-40B4-BE49-F238E27FC236}">
                <a16:creationId xmlns:a16="http://schemas.microsoft.com/office/drawing/2014/main" id="{38E3D493-4C41-9E24-B345-5DE40AF509B1}"/>
              </a:ext>
            </a:extLst>
          </p:cNvPr>
          <p:cNvSpPr txBox="1"/>
          <p:nvPr/>
        </p:nvSpPr>
        <p:spPr>
          <a:xfrm>
            <a:off x="282234" y="1642667"/>
            <a:ext cx="4745798" cy="4273349"/>
          </a:xfrm>
          <a:prstGeom prst="rect">
            <a:avLst/>
          </a:prstGeom>
          <a:noFill/>
        </p:spPr>
        <p:txBody>
          <a:bodyPr wrap="square">
            <a:spAutoFit/>
          </a:bodyPr>
          <a:lstStyle/>
          <a:p>
            <a:pPr marL="285750" indent="-285750">
              <a:lnSpc>
                <a:spcPct val="150000"/>
              </a:lnSpc>
              <a:spcAft>
                <a:spcPts val="1200"/>
              </a:spcAft>
              <a:buFont typeface="Arial" panose="020B0604020202020204" pitchFamily="34" charset="0"/>
              <a:buChar char="•"/>
            </a:pPr>
            <a:r>
              <a:rPr lang="en-US" sz="1600" dirty="0"/>
              <a:t>The table on the left is sorted by the "Name" column, and the result is shown in the table on the right. After sorting, the names are arranged in alphabetical order, with "Ananya" appearing at the top and the other names following alphabetically.</a:t>
            </a:r>
          </a:p>
          <a:p>
            <a:pPr marL="285750" indent="-285750">
              <a:lnSpc>
                <a:spcPct val="150000"/>
              </a:lnSpc>
              <a:spcAft>
                <a:spcPts val="1200"/>
              </a:spcAft>
              <a:buFont typeface="Arial" panose="020B0604020202020204" pitchFamily="34" charset="0"/>
              <a:buChar char="•"/>
            </a:pPr>
            <a:r>
              <a:rPr lang="en-US" sz="1600" dirty="0"/>
              <a:t>Sorting data helps in easier searching, analysis, and understanding. By organizing data based on a specific column, patterns, trends, or specific entries can be quickly identified, improving data management efficiency and readability.</a:t>
            </a:r>
          </a:p>
        </p:txBody>
      </p:sp>
    </p:spTree>
    <p:extLst>
      <p:ext uri="{BB962C8B-B14F-4D97-AF65-F5344CB8AC3E}">
        <p14:creationId xmlns:p14="http://schemas.microsoft.com/office/powerpoint/2010/main" val="10211932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282234" y="329905"/>
            <a:ext cx="9687755" cy="584775"/>
          </a:xfrm>
          <a:prstGeom prst="rect">
            <a:avLst/>
          </a:prstGeom>
        </p:spPr>
        <p:txBody>
          <a:bodyPr wrap="square" lIns="91440" tIns="45720" rIns="91440" bIns="45720" anchor="t" anchorCtr="0">
            <a:spAutoFit/>
          </a:bodyPr>
          <a:lstStyle/>
          <a:p>
            <a:r>
              <a:rPr lang="en-US" altLang="ja-JP" b="1" dirty="0">
                <a:latin typeface="DIN 2014 Light"/>
              </a:rPr>
              <a:t>Data Transformation: Manipulate</a:t>
            </a:r>
            <a:r>
              <a:rPr lang="ja-JP" altLang="en-US" b="1">
                <a:latin typeface="DIN 2014 Light"/>
              </a:rPr>
              <a:t> </a:t>
            </a:r>
            <a:r>
              <a:rPr lang="en-US" altLang="ja-JP" b="1" dirty="0">
                <a:latin typeface="DIN 2014 Light"/>
              </a:rPr>
              <a:t>the</a:t>
            </a:r>
            <a:r>
              <a:rPr lang="ja-JP" altLang="en-US" b="1">
                <a:latin typeface="DIN 2014 Light"/>
              </a:rPr>
              <a:t> </a:t>
            </a:r>
            <a:r>
              <a:rPr lang="en-US" altLang="ja-JP" b="1" dirty="0">
                <a:latin typeface="DIN 2014 Light"/>
              </a:rPr>
              <a:t>form</a:t>
            </a:r>
            <a:r>
              <a:rPr lang="ja-JP" altLang="en-US" b="1">
                <a:latin typeface="DIN 2014 Light"/>
              </a:rPr>
              <a:t> </a:t>
            </a:r>
            <a:r>
              <a:rPr lang="en-US" altLang="ja-JP" b="1" dirty="0">
                <a:latin typeface="DIN 2014 Light"/>
              </a:rPr>
              <a:t>of</a:t>
            </a:r>
            <a:r>
              <a:rPr lang="ja-JP" altLang="en-US" b="1">
                <a:latin typeface="DIN 2014 Light"/>
              </a:rPr>
              <a:t> </a:t>
            </a:r>
            <a:r>
              <a:rPr lang="en-US" altLang="ja-JP" b="1" dirty="0">
                <a:latin typeface="DIN 2014 Light"/>
              </a:rPr>
              <a:t>the</a:t>
            </a:r>
            <a:r>
              <a:rPr lang="ja-JP" altLang="en-US" b="1">
                <a:latin typeface="DIN 2014 Light"/>
              </a:rPr>
              <a:t> </a:t>
            </a:r>
            <a:r>
              <a:rPr lang="en-US" altLang="ja-JP" b="1" dirty="0">
                <a:latin typeface="DIN 2014 Light"/>
              </a:rPr>
              <a:t>data</a:t>
            </a:r>
            <a:endParaRPr lang="en-US" dirty="0"/>
          </a:p>
        </p:txBody>
      </p:sp>
      <p:pic>
        <p:nvPicPr>
          <p:cNvPr id="9" name="Picture 8" descr="A blue arrow with black text&#10;&#10;Description automatically generated">
            <a:extLst>
              <a:ext uri="{FF2B5EF4-FFF2-40B4-BE49-F238E27FC236}">
                <a16:creationId xmlns:a16="http://schemas.microsoft.com/office/drawing/2014/main" id="{251C32C2-10CA-9871-A608-F65BF5D7E1EF}"/>
              </a:ext>
            </a:extLst>
          </p:cNvPr>
          <p:cNvPicPr>
            <a:picLocks noChangeAspect="1"/>
          </p:cNvPicPr>
          <p:nvPr/>
        </p:nvPicPr>
        <p:blipFill>
          <a:blip r:embed="rId2"/>
          <a:stretch>
            <a:fillRect/>
          </a:stretch>
        </p:blipFill>
        <p:spPr>
          <a:xfrm>
            <a:off x="5386917" y="2327599"/>
            <a:ext cx="6805083" cy="3114196"/>
          </a:xfrm>
          <a:prstGeom prst="rect">
            <a:avLst/>
          </a:prstGeom>
        </p:spPr>
      </p:pic>
      <p:sp>
        <p:nvSpPr>
          <p:cNvPr id="11" name="TextBox 10">
            <a:extLst>
              <a:ext uri="{FF2B5EF4-FFF2-40B4-BE49-F238E27FC236}">
                <a16:creationId xmlns:a16="http://schemas.microsoft.com/office/drawing/2014/main" id="{A3BEEE30-602D-394C-A47B-EBDB936DA614}"/>
              </a:ext>
            </a:extLst>
          </p:cNvPr>
          <p:cNvSpPr txBox="1"/>
          <p:nvPr/>
        </p:nvSpPr>
        <p:spPr>
          <a:xfrm>
            <a:off x="282234" y="1054119"/>
            <a:ext cx="2743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rgbClr val="16191F"/>
                </a:solidFill>
              </a:rPr>
              <a:t>Value Redefinition</a:t>
            </a:r>
          </a:p>
        </p:txBody>
      </p:sp>
      <p:sp>
        <p:nvSpPr>
          <p:cNvPr id="10" name="TextBox 9">
            <a:extLst>
              <a:ext uri="{FF2B5EF4-FFF2-40B4-BE49-F238E27FC236}">
                <a16:creationId xmlns:a16="http://schemas.microsoft.com/office/drawing/2014/main" id="{0008CF10-37F0-D1C7-82A3-C8D4B787DEA2}"/>
              </a:ext>
            </a:extLst>
          </p:cNvPr>
          <p:cNvSpPr txBox="1"/>
          <p:nvPr/>
        </p:nvSpPr>
        <p:spPr>
          <a:xfrm>
            <a:off x="282234" y="1593669"/>
            <a:ext cx="5248771" cy="5088957"/>
          </a:xfrm>
          <a:prstGeom prst="rect">
            <a:avLst/>
          </a:prstGeom>
          <a:noFill/>
        </p:spPr>
        <p:txBody>
          <a:bodyPr wrap="square">
            <a:spAutoFit/>
          </a:bodyPr>
          <a:lstStyle/>
          <a:p>
            <a:pPr marL="285750" indent="-285750">
              <a:lnSpc>
                <a:spcPct val="150000"/>
              </a:lnSpc>
              <a:spcAft>
                <a:spcPts val="600"/>
              </a:spcAft>
              <a:buFont typeface="Arial" panose="020B0604020202020204" pitchFamily="34" charset="0"/>
              <a:buChar char="•"/>
            </a:pPr>
            <a:r>
              <a:rPr lang="en-US" sz="1600" dirty="0"/>
              <a:t>This image shows a transformation of a data table, where the original data (top) is formatted and expanded to be more readable and user-friendly (bottom).</a:t>
            </a:r>
          </a:p>
          <a:p>
            <a:pPr marL="285750" indent="-285750">
              <a:lnSpc>
                <a:spcPct val="150000"/>
              </a:lnSpc>
              <a:spcAft>
                <a:spcPts val="600"/>
              </a:spcAft>
              <a:buFont typeface="Arial" panose="020B0604020202020204" pitchFamily="34" charset="0"/>
              <a:buChar char="•"/>
            </a:pPr>
            <a:r>
              <a:rPr lang="en-US" sz="1600" dirty="0"/>
              <a:t>The column headers are renamed to be more descriptive (e.g., "state" to "State of Residence").</a:t>
            </a:r>
          </a:p>
          <a:p>
            <a:pPr marL="285750" indent="-285750">
              <a:lnSpc>
                <a:spcPct val="150000"/>
              </a:lnSpc>
              <a:spcAft>
                <a:spcPts val="600"/>
              </a:spcAft>
              <a:buFont typeface="Arial" panose="020B0604020202020204" pitchFamily="34" charset="0"/>
              <a:buChar char="•"/>
            </a:pPr>
            <a:r>
              <a:rPr lang="en-US" sz="1600" dirty="0"/>
              <a:t>Values are formatted, such as converting state abbreviations to full names and changing the "</a:t>
            </a:r>
            <a:r>
              <a:rPr lang="en-US" sz="1600" dirty="0" err="1"/>
              <a:t>last_login</a:t>
            </a:r>
            <a:r>
              <a:rPr lang="en-US" sz="1600" dirty="0"/>
              <a:t>" timestamp into a more readable date-time format.</a:t>
            </a:r>
          </a:p>
          <a:p>
            <a:pPr marL="285750" indent="-285750">
              <a:lnSpc>
                <a:spcPct val="150000"/>
              </a:lnSpc>
              <a:spcAft>
                <a:spcPts val="600"/>
              </a:spcAft>
              <a:buFont typeface="Arial" panose="020B0604020202020204" pitchFamily="34" charset="0"/>
              <a:buChar char="•"/>
            </a:pPr>
            <a:r>
              <a:rPr lang="en-US" sz="1600" dirty="0"/>
              <a:t>This enhances data clarity, making it easier to interpret, analyze, and present, especially for non-technical audiences.</a:t>
            </a:r>
          </a:p>
        </p:txBody>
      </p:sp>
    </p:spTree>
    <p:extLst>
      <p:ext uri="{BB962C8B-B14F-4D97-AF65-F5344CB8AC3E}">
        <p14:creationId xmlns:p14="http://schemas.microsoft.com/office/powerpoint/2010/main" val="2387281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omputer&#10;&#10;Description automatically generated">
            <a:extLst>
              <a:ext uri="{FF2B5EF4-FFF2-40B4-BE49-F238E27FC236}">
                <a16:creationId xmlns:a16="http://schemas.microsoft.com/office/drawing/2014/main" id="{BB758C38-1D42-B0D3-8772-9204B01E6C89}"/>
              </a:ext>
            </a:extLst>
          </p:cNvPr>
          <p:cNvPicPr>
            <a:picLocks noChangeAspect="1"/>
          </p:cNvPicPr>
          <p:nvPr/>
        </p:nvPicPr>
        <p:blipFill rotWithShape="1">
          <a:blip r:embed="rId2"/>
          <a:srcRect l="879" t="31533" r="45714" b="3672"/>
          <a:stretch/>
        </p:blipFill>
        <p:spPr>
          <a:xfrm>
            <a:off x="7664474" y="1116088"/>
            <a:ext cx="4100042" cy="2529366"/>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84B87288-532E-8A10-D8D4-6EA25EBF1615}"/>
              </a:ext>
            </a:extLst>
          </p:cNvPr>
          <p:cNvPicPr>
            <a:picLocks noChangeAspect="1"/>
          </p:cNvPicPr>
          <p:nvPr/>
        </p:nvPicPr>
        <p:blipFill>
          <a:blip r:embed="rId3"/>
          <a:stretch>
            <a:fillRect/>
          </a:stretch>
        </p:blipFill>
        <p:spPr>
          <a:xfrm>
            <a:off x="7457070" y="4181475"/>
            <a:ext cx="4514850" cy="2676525"/>
          </a:xfrm>
          <a:prstGeom prst="rect">
            <a:avLst/>
          </a:prstGeom>
        </p:spPr>
      </p:pic>
      <p:sp>
        <p:nvSpPr>
          <p:cNvPr id="12" name="Arrow: Right 11">
            <a:extLst>
              <a:ext uri="{FF2B5EF4-FFF2-40B4-BE49-F238E27FC236}">
                <a16:creationId xmlns:a16="http://schemas.microsoft.com/office/drawing/2014/main" id="{D1326BC7-5A41-9F1D-C8DF-54E938FD0761}"/>
              </a:ext>
            </a:extLst>
          </p:cNvPr>
          <p:cNvSpPr/>
          <p:nvPr/>
        </p:nvSpPr>
        <p:spPr>
          <a:xfrm rot="5400000">
            <a:off x="9636266" y="3755391"/>
            <a:ext cx="470171" cy="31614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C04B13F2-679D-C450-36D8-F3F1374220AE}"/>
              </a:ext>
            </a:extLst>
          </p:cNvPr>
          <p:cNvSpPr txBox="1"/>
          <p:nvPr/>
        </p:nvSpPr>
        <p:spPr>
          <a:xfrm>
            <a:off x="401742" y="1247196"/>
            <a:ext cx="5158902"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rgbClr val="16191F"/>
                </a:solidFill>
              </a:rPr>
              <a:t>Long format to Wide Format</a:t>
            </a:r>
            <a:endParaRPr lang="en-US" dirty="0"/>
          </a:p>
        </p:txBody>
      </p:sp>
      <p:sp>
        <p:nvSpPr>
          <p:cNvPr id="3" name="TextBox 2">
            <a:extLst>
              <a:ext uri="{FF2B5EF4-FFF2-40B4-BE49-F238E27FC236}">
                <a16:creationId xmlns:a16="http://schemas.microsoft.com/office/drawing/2014/main" id="{3FBAD4DA-FF08-4529-42F4-05C619046218}"/>
              </a:ext>
            </a:extLst>
          </p:cNvPr>
          <p:cNvSpPr txBox="1"/>
          <p:nvPr/>
        </p:nvSpPr>
        <p:spPr>
          <a:xfrm>
            <a:off x="427484" y="1929449"/>
            <a:ext cx="6876565" cy="4438203"/>
          </a:xfrm>
          <a:prstGeom prst="rect">
            <a:avLst/>
          </a:prstGeom>
          <a:noFill/>
        </p:spPr>
        <p:txBody>
          <a:bodyPr wrap="square">
            <a:spAutoFit/>
          </a:bodyPr>
          <a:lstStyle/>
          <a:p>
            <a:pPr marL="285750" indent="-285750">
              <a:lnSpc>
                <a:spcPct val="150000"/>
              </a:lnSpc>
              <a:spcAft>
                <a:spcPts val="600"/>
              </a:spcAft>
              <a:buFont typeface="Arial" panose="020B0604020202020204" pitchFamily="34" charset="0"/>
              <a:buChar char="•"/>
            </a:pPr>
            <a:r>
              <a:rPr lang="en-US" dirty="0"/>
              <a:t>This image shows the transformation of a data table from a long format (top) to a wide format (bottom).</a:t>
            </a:r>
          </a:p>
          <a:p>
            <a:pPr marL="285750" indent="-285750">
              <a:lnSpc>
                <a:spcPct val="150000"/>
              </a:lnSpc>
              <a:spcAft>
                <a:spcPts val="600"/>
              </a:spcAft>
              <a:buFont typeface="Arial" panose="020B0604020202020204" pitchFamily="34" charset="0"/>
              <a:buChar char="•"/>
            </a:pPr>
            <a:r>
              <a:rPr lang="en-US" dirty="0"/>
              <a:t>The original table has columns for id, semester, course, </a:t>
            </a:r>
            <a:r>
              <a:rPr lang="en-US" dirty="0" err="1"/>
              <a:t>gpa</a:t>
            </a:r>
            <a:r>
              <a:rPr lang="en-US" dirty="0"/>
              <a:t>, and participation.</a:t>
            </a:r>
          </a:p>
          <a:p>
            <a:pPr marL="285750" indent="-285750">
              <a:lnSpc>
                <a:spcPct val="150000"/>
              </a:lnSpc>
              <a:spcAft>
                <a:spcPts val="600"/>
              </a:spcAft>
              <a:buFont typeface="Arial" panose="020B0604020202020204" pitchFamily="34" charset="0"/>
              <a:buChar char="•"/>
            </a:pPr>
            <a:r>
              <a:rPr lang="en-US" dirty="0"/>
              <a:t>In the transformed table, the course column is spread into two separate columns (A and B), each containing the corresponding </a:t>
            </a:r>
            <a:r>
              <a:rPr lang="en-US" dirty="0" err="1"/>
              <a:t>gpa</a:t>
            </a:r>
            <a:r>
              <a:rPr lang="en-US" dirty="0"/>
              <a:t> values. The participation column remains.</a:t>
            </a:r>
          </a:p>
          <a:p>
            <a:pPr marL="285750" indent="-285750">
              <a:lnSpc>
                <a:spcPct val="150000"/>
              </a:lnSpc>
              <a:spcAft>
                <a:spcPts val="600"/>
              </a:spcAft>
              <a:buFont typeface="Arial" panose="020B0604020202020204" pitchFamily="34" charset="0"/>
              <a:buChar char="•"/>
            </a:pPr>
            <a:r>
              <a:rPr lang="en-US" dirty="0"/>
              <a:t>This operation, known as "pivoting," is useful for restructuring data to facilitate analysis, making it easier to compare the </a:t>
            </a:r>
            <a:r>
              <a:rPr lang="en-US" dirty="0" err="1"/>
              <a:t>gpa</a:t>
            </a:r>
            <a:r>
              <a:rPr lang="en-US" dirty="0"/>
              <a:t> of different courses side by side.</a:t>
            </a:r>
          </a:p>
        </p:txBody>
      </p:sp>
      <p:sp>
        <p:nvSpPr>
          <p:cNvPr id="6" name="Title 5">
            <a:extLst>
              <a:ext uri="{FF2B5EF4-FFF2-40B4-BE49-F238E27FC236}">
                <a16:creationId xmlns:a16="http://schemas.microsoft.com/office/drawing/2014/main" id="{48A7A899-3830-D428-5861-0FEC704E1D88}"/>
              </a:ext>
            </a:extLst>
          </p:cNvPr>
          <p:cNvSpPr>
            <a:spLocks noGrp="1"/>
          </p:cNvSpPr>
          <p:nvPr>
            <p:ph type="ctrTitle"/>
          </p:nvPr>
        </p:nvSpPr>
        <p:spPr>
          <a:xfrm>
            <a:off x="430280" y="449927"/>
            <a:ext cx="9687755" cy="584775"/>
          </a:xfrm>
        </p:spPr>
        <p:txBody>
          <a:bodyPr/>
          <a:lstStyle/>
          <a:p>
            <a:r>
              <a:rPr lang="en-US" altLang="ja-JP" b="1" dirty="0">
                <a:latin typeface="DIN 2014 Light"/>
              </a:rPr>
              <a:t>Data Transformation</a:t>
            </a:r>
            <a:r>
              <a:rPr lang="en-US" altLang="ja-JP" b="1" dirty="0">
                <a:latin typeface="Arial" panose="020B0604020202020204" pitchFamily="34" charset="0"/>
                <a:cs typeface="Arial" panose="020B0604020202020204" pitchFamily="34" charset="0"/>
              </a:rPr>
              <a:t>: </a:t>
            </a:r>
            <a:r>
              <a:rPr lang="en-US" sz="3200" b="1" dirty="0">
                <a:latin typeface="Arial" panose="020B0604020202020204" pitchFamily="34" charset="0"/>
                <a:cs typeface="Arial" panose="020B0604020202020204" pitchFamily="34" charset="0"/>
              </a:rPr>
              <a:t>Reshaping Your Table </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462400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449927"/>
            <a:ext cx="9687755" cy="584775"/>
          </a:xfrm>
          <a:prstGeom prst="rect">
            <a:avLst/>
          </a:prstGeom>
        </p:spPr>
        <p:txBody>
          <a:bodyPr wrap="square" lIns="91440" tIns="45720" rIns="91440" bIns="45720" anchor="t" anchorCtr="0">
            <a:spAutoFit/>
          </a:bodyPr>
          <a:lstStyle/>
          <a:p>
            <a:r>
              <a:rPr lang="en-US" altLang="ja-JP" b="1" dirty="0">
                <a:latin typeface="DIN 2014 Light"/>
              </a:rPr>
              <a:t>Data Transformation</a:t>
            </a:r>
            <a:r>
              <a:rPr lang="en-US" altLang="ja-JP" b="1" dirty="0">
                <a:latin typeface="Arial" panose="020B0604020202020204" pitchFamily="34" charset="0"/>
                <a:cs typeface="Arial" panose="020B0604020202020204" pitchFamily="34" charset="0"/>
              </a:rPr>
              <a:t>: </a:t>
            </a:r>
            <a:r>
              <a:rPr lang="ja-JP" altLang="en-US" b="1">
                <a:latin typeface="DIN 2014 Light"/>
              </a:rPr>
              <a:t>Add New Variable</a:t>
            </a:r>
            <a:endParaRPr lang="en-US" dirty="0"/>
          </a:p>
        </p:txBody>
      </p:sp>
      <p:sp>
        <p:nvSpPr>
          <p:cNvPr id="5" name="Text Placeholder 4">
            <a:extLst>
              <a:ext uri="{FF2B5EF4-FFF2-40B4-BE49-F238E27FC236}">
                <a16:creationId xmlns:a16="http://schemas.microsoft.com/office/drawing/2014/main" id="{CBBD7D4D-E744-1D36-D40C-E000E0D99B41}"/>
              </a:ext>
            </a:extLst>
          </p:cNvPr>
          <p:cNvSpPr>
            <a:spLocks noGrp="1"/>
          </p:cNvSpPr>
          <p:nvPr>
            <p:ph type="body" sz="quarter" idx="11"/>
          </p:nvPr>
        </p:nvSpPr>
        <p:spPr/>
        <p:txBody>
          <a:bodyPr/>
          <a:lstStyle/>
          <a:p>
            <a:endParaRPr lang="en-US"/>
          </a:p>
        </p:txBody>
      </p:sp>
      <p:sp>
        <p:nvSpPr>
          <p:cNvPr id="2" name="TextBox 1">
            <a:extLst>
              <a:ext uri="{FF2B5EF4-FFF2-40B4-BE49-F238E27FC236}">
                <a16:creationId xmlns:a16="http://schemas.microsoft.com/office/drawing/2014/main" id="{49352274-CA9F-DDD4-8A06-CD674204FF36}"/>
              </a:ext>
            </a:extLst>
          </p:cNvPr>
          <p:cNvSpPr txBox="1"/>
          <p:nvPr/>
        </p:nvSpPr>
        <p:spPr>
          <a:xfrm>
            <a:off x="430280" y="1760658"/>
            <a:ext cx="5780949" cy="16683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200000"/>
              </a:lnSpc>
            </a:pPr>
            <a:r>
              <a:rPr lang="en-US" dirty="0">
                <a:solidFill>
                  <a:srgbClr val="0B0B0B"/>
                </a:solidFill>
                <a:latin typeface="Arial" panose="020B0604020202020204" pitchFamily="34" charset="0"/>
                <a:ea typeface="Open Sans"/>
                <a:cs typeface="Arial" panose="020B0604020202020204" pitchFamily="34" charset="0"/>
              </a:rPr>
              <a:t>Common example of creating a new variable is when a dataset contains birthdates. A more useful feature might be “age” rather than using the raw birthdate. </a:t>
            </a:r>
            <a:endParaRPr lang="en-US"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329BEA08-03EC-C343-6742-136C091A5CBC}"/>
              </a:ext>
            </a:extLst>
          </p:cNvPr>
          <p:cNvGraphicFramePr>
            <a:graphicFrameLocks noGrp="1"/>
          </p:cNvGraphicFramePr>
          <p:nvPr>
            <p:extLst>
              <p:ext uri="{D42A27DB-BD31-4B8C-83A1-F6EECF244321}">
                <p14:modId xmlns:p14="http://schemas.microsoft.com/office/powerpoint/2010/main" val="2125537108"/>
              </p:ext>
            </p:extLst>
          </p:nvPr>
        </p:nvGraphicFramePr>
        <p:xfrm>
          <a:off x="7180532" y="1760658"/>
          <a:ext cx="1765917" cy="2966720"/>
        </p:xfrm>
        <a:graphic>
          <a:graphicData uri="http://schemas.openxmlformats.org/drawingml/2006/table">
            <a:tbl>
              <a:tblPr firstRow="1" bandRow="1">
                <a:tableStyleId>{5C22544A-7EE6-4342-B048-85BDC9FD1C3A}</a:tableStyleId>
              </a:tblPr>
              <a:tblGrid>
                <a:gridCol w="1765917">
                  <a:extLst>
                    <a:ext uri="{9D8B030D-6E8A-4147-A177-3AD203B41FA5}">
                      <a16:colId xmlns:a16="http://schemas.microsoft.com/office/drawing/2014/main" val="3964972291"/>
                    </a:ext>
                  </a:extLst>
                </a:gridCol>
              </a:tblGrid>
              <a:tr h="370840">
                <a:tc>
                  <a:txBody>
                    <a:bodyPr/>
                    <a:lstStyle/>
                    <a:p>
                      <a:pPr lvl="0">
                        <a:buNone/>
                      </a:pPr>
                      <a:r>
                        <a:rPr lang="en-US"/>
                        <a:t>birthdates</a:t>
                      </a:r>
                    </a:p>
                  </a:txBody>
                  <a:tcPr/>
                </a:tc>
                <a:extLst>
                  <a:ext uri="{0D108BD9-81ED-4DB2-BD59-A6C34878D82A}">
                    <a16:rowId xmlns:a16="http://schemas.microsoft.com/office/drawing/2014/main" val="2991223790"/>
                  </a:ext>
                </a:extLst>
              </a:tr>
              <a:tr h="370840">
                <a:tc>
                  <a:txBody>
                    <a:bodyPr/>
                    <a:lstStyle/>
                    <a:p>
                      <a:r>
                        <a:rPr lang="en-US"/>
                        <a:t>01/11/1994</a:t>
                      </a:r>
                    </a:p>
                  </a:txBody>
                  <a:tcPr/>
                </a:tc>
                <a:extLst>
                  <a:ext uri="{0D108BD9-81ED-4DB2-BD59-A6C34878D82A}">
                    <a16:rowId xmlns:a16="http://schemas.microsoft.com/office/drawing/2014/main" val="1139266219"/>
                  </a:ext>
                </a:extLst>
              </a:tr>
              <a:tr h="370840">
                <a:tc>
                  <a:txBody>
                    <a:bodyPr/>
                    <a:lstStyle/>
                    <a:p>
                      <a:r>
                        <a:rPr lang="en-US"/>
                        <a:t>03/11/1994</a:t>
                      </a:r>
                    </a:p>
                  </a:txBody>
                  <a:tcPr/>
                </a:tc>
                <a:extLst>
                  <a:ext uri="{0D108BD9-81ED-4DB2-BD59-A6C34878D82A}">
                    <a16:rowId xmlns:a16="http://schemas.microsoft.com/office/drawing/2014/main" val="3343590730"/>
                  </a:ext>
                </a:extLst>
              </a:tr>
              <a:tr h="370840">
                <a:tc>
                  <a:txBody>
                    <a:bodyPr/>
                    <a:lstStyle/>
                    <a:p>
                      <a:r>
                        <a:rPr lang="en-US"/>
                        <a:t>02/03/1998</a:t>
                      </a:r>
                    </a:p>
                  </a:txBody>
                  <a:tcPr/>
                </a:tc>
                <a:extLst>
                  <a:ext uri="{0D108BD9-81ED-4DB2-BD59-A6C34878D82A}">
                    <a16:rowId xmlns:a16="http://schemas.microsoft.com/office/drawing/2014/main" val="858709376"/>
                  </a:ext>
                </a:extLst>
              </a:tr>
              <a:tr h="370840">
                <a:tc>
                  <a:txBody>
                    <a:bodyPr/>
                    <a:lstStyle/>
                    <a:p>
                      <a:pPr lvl="0">
                        <a:buNone/>
                      </a:pPr>
                      <a:r>
                        <a:rPr lang="en-US" sz="1800" b="0" i="0" u="none" strike="noStrike" noProof="0">
                          <a:solidFill>
                            <a:srgbClr val="000000"/>
                          </a:solidFill>
                          <a:latin typeface="Aptos"/>
                        </a:rPr>
                        <a:t>12/03/2000</a:t>
                      </a:r>
                      <a:endParaRPr lang="en-US"/>
                    </a:p>
                  </a:txBody>
                  <a:tcPr/>
                </a:tc>
                <a:extLst>
                  <a:ext uri="{0D108BD9-81ED-4DB2-BD59-A6C34878D82A}">
                    <a16:rowId xmlns:a16="http://schemas.microsoft.com/office/drawing/2014/main" val="2504424286"/>
                  </a:ext>
                </a:extLst>
              </a:tr>
              <a:tr h="370840">
                <a:tc>
                  <a:txBody>
                    <a:bodyPr/>
                    <a:lstStyle/>
                    <a:p>
                      <a:r>
                        <a:rPr lang="en-US"/>
                        <a:t>...</a:t>
                      </a:r>
                    </a:p>
                  </a:txBody>
                  <a:tcPr/>
                </a:tc>
                <a:extLst>
                  <a:ext uri="{0D108BD9-81ED-4DB2-BD59-A6C34878D82A}">
                    <a16:rowId xmlns:a16="http://schemas.microsoft.com/office/drawing/2014/main" val="2963146046"/>
                  </a:ext>
                </a:extLst>
              </a:tr>
              <a:tr h="370840">
                <a:tc>
                  <a:txBody>
                    <a:bodyPr/>
                    <a:lstStyle/>
                    <a:p>
                      <a:r>
                        <a:rPr lang="en-US"/>
                        <a:t>...</a:t>
                      </a:r>
                    </a:p>
                  </a:txBody>
                  <a:tcPr/>
                </a:tc>
                <a:extLst>
                  <a:ext uri="{0D108BD9-81ED-4DB2-BD59-A6C34878D82A}">
                    <a16:rowId xmlns:a16="http://schemas.microsoft.com/office/drawing/2014/main" val="4151428150"/>
                  </a:ext>
                </a:extLst>
              </a:tr>
              <a:tr h="370840">
                <a:tc>
                  <a:txBody>
                    <a:bodyPr/>
                    <a:lstStyle/>
                    <a:p>
                      <a:r>
                        <a:rPr lang="en-US" dirty="0"/>
                        <a:t>...</a:t>
                      </a:r>
                    </a:p>
                  </a:txBody>
                  <a:tcPr/>
                </a:tc>
                <a:extLst>
                  <a:ext uri="{0D108BD9-81ED-4DB2-BD59-A6C34878D82A}">
                    <a16:rowId xmlns:a16="http://schemas.microsoft.com/office/drawing/2014/main" val="3375266229"/>
                  </a:ext>
                </a:extLst>
              </a:tr>
            </a:tbl>
          </a:graphicData>
        </a:graphic>
      </p:graphicFrame>
      <p:sp>
        <p:nvSpPr>
          <p:cNvPr id="7" name="Arrow: Right 6">
            <a:extLst>
              <a:ext uri="{FF2B5EF4-FFF2-40B4-BE49-F238E27FC236}">
                <a16:creationId xmlns:a16="http://schemas.microsoft.com/office/drawing/2014/main" id="{D07A061A-495A-021B-FF6B-1B3EE0665F39}"/>
              </a:ext>
            </a:extLst>
          </p:cNvPr>
          <p:cNvSpPr/>
          <p:nvPr/>
        </p:nvSpPr>
        <p:spPr>
          <a:xfrm>
            <a:off x="9305862" y="2987432"/>
            <a:ext cx="470171" cy="31614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Table 7">
            <a:extLst>
              <a:ext uri="{FF2B5EF4-FFF2-40B4-BE49-F238E27FC236}">
                <a16:creationId xmlns:a16="http://schemas.microsoft.com/office/drawing/2014/main" id="{BCBBB16D-EED1-BBBD-DF06-65CDF29874E9}"/>
              </a:ext>
            </a:extLst>
          </p:cNvPr>
          <p:cNvGraphicFramePr>
            <a:graphicFrameLocks noGrp="1"/>
          </p:cNvGraphicFramePr>
          <p:nvPr>
            <p:extLst>
              <p:ext uri="{D42A27DB-BD31-4B8C-83A1-F6EECF244321}">
                <p14:modId xmlns:p14="http://schemas.microsoft.com/office/powerpoint/2010/main" val="2571047693"/>
              </p:ext>
            </p:extLst>
          </p:nvPr>
        </p:nvGraphicFramePr>
        <p:xfrm>
          <a:off x="10118035" y="1760658"/>
          <a:ext cx="1765917" cy="2966720"/>
        </p:xfrm>
        <a:graphic>
          <a:graphicData uri="http://schemas.openxmlformats.org/drawingml/2006/table">
            <a:tbl>
              <a:tblPr firstRow="1" bandRow="1">
                <a:tableStyleId>{5C22544A-7EE6-4342-B048-85BDC9FD1C3A}</a:tableStyleId>
              </a:tblPr>
              <a:tblGrid>
                <a:gridCol w="1765917">
                  <a:extLst>
                    <a:ext uri="{9D8B030D-6E8A-4147-A177-3AD203B41FA5}">
                      <a16:colId xmlns:a16="http://schemas.microsoft.com/office/drawing/2014/main" val="3964972291"/>
                    </a:ext>
                  </a:extLst>
                </a:gridCol>
              </a:tblGrid>
              <a:tr h="370840">
                <a:tc>
                  <a:txBody>
                    <a:bodyPr/>
                    <a:lstStyle/>
                    <a:p>
                      <a:pPr lvl="0">
                        <a:buNone/>
                      </a:pPr>
                      <a:r>
                        <a:rPr lang="en-US"/>
                        <a:t>Age</a:t>
                      </a:r>
                    </a:p>
                  </a:txBody>
                  <a:tcPr/>
                </a:tc>
                <a:extLst>
                  <a:ext uri="{0D108BD9-81ED-4DB2-BD59-A6C34878D82A}">
                    <a16:rowId xmlns:a16="http://schemas.microsoft.com/office/drawing/2014/main" val="2991223790"/>
                  </a:ext>
                </a:extLst>
              </a:tr>
              <a:tr h="370840">
                <a:tc>
                  <a:txBody>
                    <a:bodyPr/>
                    <a:lstStyle/>
                    <a:p>
                      <a:r>
                        <a:rPr lang="en-US"/>
                        <a:t>30</a:t>
                      </a:r>
                    </a:p>
                  </a:txBody>
                  <a:tcPr/>
                </a:tc>
                <a:extLst>
                  <a:ext uri="{0D108BD9-81ED-4DB2-BD59-A6C34878D82A}">
                    <a16:rowId xmlns:a16="http://schemas.microsoft.com/office/drawing/2014/main" val="1139266219"/>
                  </a:ext>
                </a:extLst>
              </a:tr>
              <a:tr h="370840">
                <a:tc>
                  <a:txBody>
                    <a:bodyPr/>
                    <a:lstStyle/>
                    <a:p>
                      <a:r>
                        <a:rPr lang="en-US"/>
                        <a:t>30</a:t>
                      </a:r>
                    </a:p>
                  </a:txBody>
                  <a:tcPr/>
                </a:tc>
                <a:extLst>
                  <a:ext uri="{0D108BD9-81ED-4DB2-BD59-A6C34878D82A}">
                    <a16:rowId xmlns:a16="http://schemas.microsoft.com/office/drawing/2014/main" val="3343590730"/>
                  </a:ext>
                </a:extLst>
              </a:tr>
              <a:tr h="370840">
                <a:tc>
                  <a:txBody>
                    <a:bodyPr/>
                    <a:lstStyle/>
                    <a:p>
                      <a:r>
                        <a:rPr lang="en-US"/>
                        <a:t>36</a:t>
                      </a:r>
                    </a:p>
                  </a:txBody>
                  <a:tcPr/>
                </a:tc>
                <a:extLst>
                  <a:ext uri="{0D108BD9-81ED-4DB2-BD59-A6C34878D82A}">
                    <a16:rowId xmlns:a16="http://schemas.microsoft.com/office/drawing/2014/main" val="858709376"/>
                  </a:ext>
                </a:extLst>
              </a:tr>
              <a:tr h="370840">
                <a:tc>
                  <a:txBody>
                    <a:bodyPr/>
                    <a:lstStyle/>
                    <a:p>
                      <a:pPr lvl="0">
                        <a:buNone/>
                      </a:pPr>
                      <a:r>
                        <a:rPr lang="en-US" sz="1800" b="0" i="0" u="none" strike="noStrike" noProof="0">
                          <a:solidFill>
                            <a:srgbClr val="000000"/>
                          </a:solidFill>
                          <a:latin typeface="Aptos"/>
                        </a:rPr>
                        <a:t>34</a:t>
                      </a:r>
                    </a:p>
                  </a:txBody>
                  <a:tcPr/>
                </a:tc>
                <a:extLst>
                  <a:ext uri="{0D108BD9-81ED-4DB2-BD59-A6C34878D82A}">
                    <a16:rowId xmlns:a16="http://schemas.microsoft.com/office/drawing/2014/main" val="2504424286"/>
                  </a:ext>
                </a:extLst>
              </a:tr>
              <a:tr h="370840">
                <a:tc>
                  <a:txBody>
                    <a:bodyPr/>
                    <a:lstStyle/>
                    <a:p>
                      <a:r>
                        <a:rPr lang="en-US"/>
                        <a:t>...</a:t>
                      </a:r>
                    </a:p>
                  </a:txBody>
                  <a:tcPr/>
                </a:tc>
                <a:extLst>
                  <a:ext uri="{0D108BD9-81ED-4DB2-BD59-A6C34878D82A}">
                    <a16:rowId xmlns:a16="http://schemas.microsoft.com/office/drawing/2014/main" val="2963146046"/>
                  </a:ext>
                </a:extLst>
              </a:tr>
              <a:tr h="370840">
                <a:tc>
                  <a:txBody>
                    <a:bodyPr/>
                    <a:lstStyle/>
                    <a:p>
                      <a:r>
                        <a:rPr lang="en-US"/>
                        <a:t>...</a:t>
                      </a:r>
                    </a:p>
                  </a:txBody>
                  <a:tcPr/>
                </a:tc>
                <a:extLst>
                  <a:ext uri="{0D108BD9-81ED-4DB2-BD59-A6C34878D82A}">
                    <a16:rowId xmlns:a16="http://schemas.microsoft.com/office/drawing/2014/main" val="4151428150"/>
                  </a:ext>
                </a:extLst>
              </a:tr>
              <a:tr h="370840">
                <a:tc>
                  <a:txBody>
                    <a:bodyPr/>
                    <a:lstStyle/>
                    <a:p>
                      <a:r>
                        <a:rPr lang="en-US"/>
                        <a:t>...</a:t>
                      </a:r>
                    </a:p>
                  </a:txBody>
                  <a:tcPr/>
                </a:tc>
                <a:extLst>
                  <a:ext uri="{0D108BD9-81ED-4DB2-BD59-A6C34878D82A}">
                    <a16:rowId xmlns:a16="http://schemas.microsoft.com/office/drawing/2014/main" val="3375266229"/>
                  </a:ext>
                </a:extLst>
              </a:tr>
            </a:tbl>
          </a:graphicData>
        </a:graphic>
      </p:graphicFrame>
    </p:spTree>
    <p:extLst>
      <p:ext uri="{BB962C8B-B14F-4D97-AF65-F5344CB8AC3E}">
        <p14:creationId xmlns:p14="http://schemas.microsoft.com/office/powerpoint/2010/main" val="1717271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449927"/>
            <a:ext cx="9687755" cy="584775"/>
          </a:xfrm>
          <a:prstGeom prst="rect">
            <a:avLst/>
          </a:prstGeom>
        </p:spPr>
        <p:txBody>
          <a:bodyPr wrap="square" lIns="91440" tIns="45720" rIns="91440" bIns="45720" anchor="t" anchorCtr="0">
            <a:spAutoFit/>
          </a:bodyPr>
          <a:lstStyle/>
          <a:p>
            <a:r>
              <a:rPr lang="en-US" altLang="ja-JP" b="1" dirty="0">
                <a:latin typeface="Arial" panose="020B0604020202020204" pitchFamily="34" charset="0"/>
                <a:cs typeface="Arial" panose="020B0604020202020204" pitchFamily="34" charset="0"/>
              </a:rPr>
              <a:t>Data processing: </a:t>
            </a:r>
            <a:r>
              <a:rPr lang="ja-JP" b="1">
                <a:latin typeface="DIN 2014 Light"/>
              </a:rPr>
              <a:t>Transform </a:t>
            </a:r>
            <a:r>
              <a:rPr lang="en-US" altLang="ja-JP" b="1" dirty="0">
                <a:latin typeface="DIN 2014 Light"/>
              </a:rPr>
              <a:t>D</a:t>
            </a:r>
            <a:r>
              <a:rPr lang="ja-JP" b="1">
                <a:latin typeface="DIN 2014 Light"/>
              </a:rPr>
              <a:t>ata </a:t>
            </a:r>
            <a:r>
              <a:rPr lang="en-US" altLang="ja-JP" b="1" dirty="0">
                <a:latin typeface="DIN 2014 Light"/>
              </a:rPr>
              <a:t>V</a:t>
            </a:r>
            <a:r>
              <a:rPr lang="ja-JP" b="1">
                <a:latin typeface="DIN 2014 Light"/>
              </a:rPr>
              <a:t>alues</a:t>
            </a:r>
            <a:endParaRPr lang="en-US" altLang="ja-JP" dirty="0"/>
          </a:p>
        </p:txBody>
      </p:sp>
      <p:pic>
        <p:nvPicPr>
          <p:cNvPr id="2" name="Picture 1" descr="A graph with blue squares&#10;&#10;Description automatically generated">
            <a:extLst>
              <a:ext uri="{FF2B5EF4-FFF2-40B4-BE49-F238E27FC236}">
                <a16:creationId xmlns:a16="http://schemas.microsoft.com/office/drawing/2014/main" id="{8E9668B7-2F9B-26F5-9961-ACA380E56217}"/>
              </a:ext>
            </a:extLst>
          </p:cNvPr>
          <p:cNvPicPr>
            <a:picLocks noChangeAspect="1"/>
          </p:cNvPicPr>
          <p:nvPr/>
        </p:nvPicPr>
        <p:blipFill>
          <a:blip r:embed="rId2"/>
          <a:stretch>
            <a:fillRect/>
          </a:stretch>
        </p:blipFill>
        <p:spPr>
          <a:xfrm>
            <a:off x="1273771" y="3590548"/>
            <a:ext cx="4182083" cy="3236069"/>
          </a:xfrm>
          <a:prstGeom prst="rect">
            <a:avLst/>
          </a:prstGeom>
        </p:spPr>
      </p:pic>
      <p:pic>
        <p:nvPicPr>
          <p:cNvPr id="3" name="Picture 2" descr="A graph with blue squares&#10;&#10;Description automatically generated">
            <a:extLst>
              <a:ext uri="{FF2B5EF4-FFF2-40B4-BE49-F238E27FC236}">
                <a16:creationId xmlns:a16="http://schemas.microsoft.com/office/drawing/2014/main" id="{8E269593-DBF9-07CE-C481-9FD3C1D66050}"/>
              </a:ext>
            </a:extLst>
          </p:cNvPr>
          <p:cNvPicPr>
            <a:picLocks noChangeAspect="1"/>
          </p:cNvPicPr>
          <p:nvPr/>
        </p:nvPicPr>
        <p:blipFill>
          <a:blip r:embed="rId3"/>
          <a:stretch>
            <a:fillRect/>
          </a:stretch>
        </p:blipFill>
        <p:spPr>
          <a:xfrm>
            <a:off x="6257813" y="3654589"/>
            <a:ext cx="4172761" cy="3172028"/>
          </a:xfrm>
          <a:prstGeom prst="rect">
            <a:avLst/>
          </a:prstGeom>
        </p:spPr>
      </p:pic>
      <p:sp>
        <p:nvSpPr>
          <p:cNvPr id="7" name="Arrow: Right 6">
            <a:extLst>
              <a:ext uri="{FF2B5EF4-FFF2-40B4-BE49-F238E27FC236}">
                <a16:creationId xmlns:a16="http://schemas.microsoft.com/office/drawing/2014/main" id="{D6EEB438-C343-9015-4EFD-6869435178AE}"/>
              </a:ext>
            </a:extLst>
          </p:cNvPr>
          <p:cNvSpPr/>
          <p:nvPr/>
        </p:nvSpPr>
        <p:spPr>
          <a:xfrm>
            <a:off x="5632829" y="4975294"/>
            <a:ext cx="470171" cy="31614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742DB7C-9669-1115-126B-9F0175428351}"/>
              </a:ext>
            </a:extLst>
          </p:cNvPr>
          <p:cNvSpPr txBox="1"/>
          <p:nvPr/>
        </p:nvSpPr>
        <p:spPr>
          <a:xfrm>
            <a:off x="430280" y="1035249"/>
            <a:ext cx="371596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0B0B0B"/>
                </a:solidFill>
                <a:latin typeface="PolySans"/>
              </a:rPr>
              <a:t>Distribution transforms</a:t>
            </a:r>
          </a:p>
        </p:txBody>
      </p:sp>
      <p:sp>
        <p:nvSpPr>
          <p:cNvPr id="5" name="TextBox 4">
            <a:extLst>
              <a:ext uri="{FF2B5EF4-FFF2-40B4-BE49-F238E27FC236}">
                <a16:creationId xmlns:a16="http://schemas.microsoft.com/office/drawing/2014/main" id="{FBFEA3A3-7ADD-84D3-D64F-6C7B97E7E661}"/>
              </a:ext>
            </a:extLst>
          </p:cNvPr>
          <p:cNvSpPr txBox="1"/>
          <p:nvPr/>
        </p:nvSpPr>
        <p:spPr>
          <a:xfrm>
            <a:off x="430280" y="1404581"/>
            <a:ext cx="10051149" cy="338554"/>
          </a:xfrm>
          <a:prstGeom prst="rect">
            <a:avLst/>
          </a:prstGeom>
          <a:noFill/>
        </p:spPr>
        <p:txBody>
          <a:bodyPr wrap="none" rtlCol="0">
            <a:spAutoFit/>
          </a:bodyPr>
          <a:lstStyle/>
          <a:p>
            <a:r>
              <a:rPr lang="en-AU" sz="1600" dirty="0"/>
              <a:t>Adjust data distributions to align with model assumptions, enhance performance, and reveal clearer patterns.</a:t>
            </a:r>
            <a:endParaRPr lang="en-US" sz="1600" dirty="0"/>
          </a:p>
        </p:txBody>
      </p:sp>
      <p:sp>
        <p:nvSpPr>
          <p:cNvPr id="6" name="TextBox 5">
            <a:extLst>
              <a:ext uri="{FF2B5EF4-FFF2-40B4-BE49-F238E27FC236}">
                <a16:creationId xmlns:a16="http://schemas.microsoft.com/office/drawing/2014/main" id="{CF3DF386-5199-D360-C121-EE591921E498}"/>
              </a:ext>
            </a:extLst>
          </p:cNvPr>
          <p:cNvSpPr txBox="1"/>
          <p:nvPr/>
        </p:nvSpPr>
        <p:spPr>
          <a:xfrm>
            <a:off x="430280" y="1859171"/>
            <a:ext cx="8773556" cy="461665"/>
          </a:xfrm>
          <a:prstGeom prst="rect">
            <a:avLst/>
          </a:prstGeom>
          <a:noFill/>
        </p:spPr>
        <p:txBody>
          <a:bodyPr wrap="none" rtlCol="0">
            <a:spAutoFit/>
          </a:bodyPr>
          <a:lstStyle/>
          <a:p>
            <a:pPr marL="228600" indent="-228600">
              <a:buAutoNum type="arabicPeriod"/>
            </a:pPr>
            <a:r>
              <a:rPr lang="en-AU" sz="1200" dirty="0"/>
              <a:t>Normalization: Scale the data to a specific range, typically [0, 1] or [-1, 1], making it easier for models to learn and converge.</a:t>
            </a:r>
          </a:p>
          <a:p>
            <a:pPr marL="228600" indent="-228600">
              <a:buAutoNum type="arabicPeriod"/>
            </a:pPr>
            <a:r>
              <a:rPr lang="en-AU" sz="1200" dirty="0"/>
              <a:t>Standardization: Adjust data to have a mean of 0 and a standard deviation of 1.</a:t>
            </a:r>
            <a:endParaRPr lang="en-US" sz="1200" dirty="0"/>
          </a:p>
        </p:txBody>
      </p:sp>
      <p:sp>
        <p:nvSpPr>
          <p:cNvPr id="9" name="TextBox 8">
            <a:extLst>
              <a:ext uri="{FF2B5EF4-FFF2-40B4-BE49-F238E27FC236}">
                <a16:creationId xmlns:a16="http://schemas.microsoft.com/office/drawing/2014/main" id="{3218F686-DDDC-3CC3-B164-2B98559566B8}"/>
              </a:ext>
            </a:extLst>
          </p:cNvPr>
          <p:cNvSpPr txBox="1"/>
          <p:nvPr/>
        </p:nvSpPr>
        <p:spPr>
          <a:xfrm>
            <a:off x="430280" y="2320836"/>
            <a:ext cx="9545742" cy="1200329"/>
          </a:xfrm>
          <a:prstGeom prst="rect">
            <a:avLst/>
          </a:prstGeom>
          <a:noFill/>
        </p:spPr>
        <p:txBody>
          <a:bodyPr wrap="square" rtlCol="0">
            <a:spAutoFit/>
          </a:bodyPr>
          <a:lstStyle/>
          <a:p>
            <a:r>
              <a:rPr lang="en-US" sz="1200" dirty="0"/>
              <a:t>Example: </a:t>
            </a:r>
          </a:p>
          <a:p>
            <a:r>
              <a:rPr lang="en-US" sz="1200" dirty="0"/>
              <a:t>If square footage is measured in thousands while lot size is in hundreds, the model coefficients could become biased towards the feature with the larger scale. Normalizing these features helps in achieving a more balanced and interpretable model.</a:t>
            </a:r>
          </a:p>
          <a:p>
            <a:endParaRPr lang="en-AU" sz="1200" dirty="0"/>
          </a:p>
          <a:p>
            <a:r>
              <a:rPr lang="en-AU" sz="1200" dirty="0"/>
              <a:t>If you're building a linear regression model to predict a patient's risk score based on age, blood pressure, and cholesterol levels, standardizing ensures each feature contributes equally, enhancing accuracy and interpretability.</a:t>
            </a:r>
            <a:endParaRPr lang="en-US" sz="1200" dirty="0"/>
          </a:p>
        </p:txBody>
      </p:sp>
    </p:spTree>
    <p:extLst>
      <p:ext uri="{BB962C8B-B14F-4D97-AF65-F5344CB8AC3E}">
        <p14:creationId xmlns:p14="http://schemas.microsoft.com/office/powerpoint/2010/main" val="22061368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372982"/>
            <a:ext cx="9687755" cy="584775"/>
          </a:xfrm>
          <a:prstGeom prst="rect">
            <a:avLst/>
          </a:prstGeom>
        </p:spPr>
        <p:txBody>
          <a:bodyPr wrap="square" lIns="91440" tIns="45720" rIns="91440" bIns="45720" anchor="t" anchorCtr="0">
            <a:spAutoFit/>
          </a:bodyPr>
          <a:lstStyle/>
          <a:p>
            <a:r>
              <a:rPr lang="en-US" altLang="ja-JP" b="1" dirty="0">
                <a:latin typeface="DIN 2014 Light"/>
              </a:rPr>
              <a:t>Data Transformation</a:t>
            </a:r>
            <a:r>
              <a:rPr lang="en-US" altLang="ja-JP" b="1" dirty="0">
                <a:latin typeface="Arial" panose="020B0604020202020204" pitchFamily="34" charset="0"/>
                <a:cs typeface="Arial" panose="020B0604020202020204" pitchFamily="34" charset="0"/>
              </a:rPr>
              <a:t>: Combine the Table</a:t>
            </a:r>
            <a:endParaRPr lang="en-US" dirty="0">
              <a:latin typeface="Arial" panose="020B0604020202020204" pitchFamily="34" charset="0"/>
              <a:cs typeface="Arial" panose="020B0604020202020204" pitchFamily="34" charset="0"/>
            </a:endParaRPr>
          </a:p>
        </p:txBody>
      </p:sp>
      <p:pic>
        <p:nvPicPr>
          <p:cNvPr id="9" name="Picture 8" descr="A screenshot of a computer&#10;&#10;Description automatically generated">
            <a:extLst>
              <a:ext uri="{FF2B5EF4-FFF2-40B4-BE49-F238E27FC236}">
                <a16:creationId xmlns:a16="http://schemas.microsoft.com/office/drawing/2014/main" id="{E195AD6F-A310-945C-8C5A-B194F1A9ADDD}"/>
              </a:ext>
            </a:extLst>
          </p:cNvPr>
          <p:cNvPicPr>
            <a:picLocks noChangeAspect="1"/>
          </p:cNvPicPr>
          <p:nvPr/>
        </p:nvPicPr>
        <p:blipFill>
          <a:blip r:embed="rId2"/>
          <a:srcRect t="42161"/>
          <a:stretch/>
        </p:blipFill>
        <p:spPr>
          <a:xfrm>
            <a:off x="430280" y="4784631"/>
            <a:ext cx="10010171" cy="1557878"/>
          </a:xfrm>
          <a:prstGeom prst="rect">
            <a:avLst/>
          </a:prstGeom>
        </p:spPr>
      </p:pic>
      <p:sp>
        <p:nvSpPr>
          <p:cNvPr id="3" name="TextBox 2">
            <a:extLst>
              <a:ext uri="{FF2B5EF4-FFF2-40B4-BE49-F238E27FC236}">
                <a16:creationId xmlns:a16="http://schemas.microsoft.com/office/drawing/2014/main" id="{35846CC8-DA71-962B-A0BF-03E7669D8073}"/>
              </a:ext>
            </a:extLst>
          </p:cNvPr>
          <p:cNvSpPr txBox="1"/>
          <p:nvPr/>
        </p:nvSpPr>
        <p:spPr>
          <a:xfrm>
            <a:off x="430280" y="1695778"/>
            <a:ext cx="10163379" cy="2642134"/>
          </a:xfrm>
          <a:prstGeom prst="rect">
            <a:avLst/>
          </a:prstGeom>
          <a:noFill/>
        </p:spPr>
        <p:txBody>
          <a:bodyPr wrap="square">
            <a:spAutoFit/>
          </a:bodyPr>
          <a:lstStyle/>
          <a:p>
            <a:pPr>
              <a:lnSpc>
                <a:spcPct val="150000"/>
              </a:lnSpc>
            </a:pPr>
            <a:r>
              <a:rPr lang="en-US" sz="1600" b="1" dirty="0"/>
              <a:t>Operation</a:t>
            </a:r>
            <a:r>
              <a:rPr lang="en-US" sz="1600" dirty="0"/>
              <a:t>:</a:t>
            </a:r>
          </a:p>
          <a:p>
            <a:pPr>
              <a:lnSpc>
                <a:spcPct val="150000"/>
              </a:lnSpc>
              <a:buFont typeface="Arial" panose="020B0604020202020204" pitchFamily="34" charset="0"/>
              <a:buChar char="•"/>
            </a:pPr>
            <a:r>
              <a:rPr lang="en-US" sz="1600" dirty="0"/>
              <a:t>The two separate tables on the left have a shared column labeled "key".</a:t>
            </a:r>
          </a:p>
          <a:p>
            <a:pPr>
              <a:lnSpc>
                <a:spcPct val="150000"/>
              </a:lnSpc>
              <a:buFont typeface="Arial" panose="020B0604020202020204" pitchFamily="34" charset="0"/>
              <a:buChar char="•"/>
            </a:pPr>
            <a:r>
              <a:rPr lang="en-US" sz="1600" dirty="0"/>
              <a:t>The operation joins these tables based on the matching "key" values.</a:t>
            </a:r>
          </a:p>
          <a:p>
            <a:pPr>
              <a:lnSpc>
                <a:spcPct val="150000"/>
              </a:lnSpc>
              <a:buFont typeface="Arial" panose="020B0604020202020204" pitchFamily="34" charset="0"/>
              <a:buChar char="•"/>
            </a:pPr>
            <a:r>
              <a:rPr lang="en-US" sz="1600" dirty="0"/>
              <a:t>The result is a combined table where rows from both tables that share the same key are merged.</a:t>
            </a:r>
          </a:p>
          <a:p>
            <a:pPr>
              <a:lnSpc>
                <a:spcPct val="150000"/>
              </a:lnSpc>
            </a:pPr>
            <a:r>
              <a:rPr lang="en-US" sz="1600" b="1" dirty="0"/>
              <a:t>Example</a:t>
            </a:r>
            <a:r>
              <a:rPr lang="en-US" sz="1600" dirty="0"/>
              <a:t>: Suppose you have a table of students with </a:t>
            </a:r>
            <a:r>
              <a:rPr lang="en-US" sz="1600" dirty="0" err="1"/>
              <a:t>student_id</a:t>
            </a:r>
            <a:r>
              <a:rPr lang="en-US" sz="1600" dirty="0"/>
              <a:t> as the key and another table with exam scores also using </a:t>
            </a:r>
            <a:r>
              <a:rPr lang="en-US" sz="1600" dirty="0" err="1"/>
              <a:t>student_id</a:t>
            </a:r>
            <a:r>
              <a:rPr lang="en-US" sz="1600" dirty="0"/>
              <a:t>. By joining these tables on </a:t>
            </a:r>
            <a:r>
              <a:rPr lang="en-US" sz="1600" dirty="0" err="1"/>
              <a:t>student_id</a:t>
            </a:r>
            <a:r>
              <a:rPr lang="en-US" sz="1600" dirty="0"/>
              <a:t>, you can combine student details with their corresponding scores into a single table.</a:t>
            </a:r>
          </a:p>
        </p:txBody>
      </p:sp>
      <p:sp>
        <p:nvSpPr>
          <p:cNvPr id="8" name="TextBox 7">
            <a:extLst>
              <a:ext uri="{FF2B5EF4-FFF2-40B4-BE49-F238E27FC236}">
                <a16:creationId xmlns:a16="http://schemas.microsoft.com/office/drawing/2014/main" id="{FDB89A3D-6391-3300-B1DB-0F97ACB1E8AC}"/>
              </a:ext>
            </a:extLst>
          </p:cNvPr>
          <p:cNvSpPr txBox="1"/>
          <p:nvPr/>
        </p:nvSpPr>
        <p:spPr>
          <a:xfrm>
            <a:off x="430280" y="1112089"/>
            <a:ext cx="6099716" cy="369332"/>
          </a:xfrm>
          <a:prstGeom prst="rect">
            <a:avLst/>
          </a:prstGeom>
          <a:noFill/>
        </p:spPr>
        <p:txBody>
          <a:bodyPr wrap="square">
            <a:spAutoFit/>
          </a:bodyPr>
          <a:lstStyle/>
          <a:p>
            <a:r>
              <a:rPr lang="en-US" b="1" dirty="0">
                <a:latin typeface="Arial" panose="020B0604020202020204" pitchFamily="34" charset="0"/>
                <a:cs typeface="Arial" panose="020B0604020202020204" pitchFamily="34" charset="0"/>
              </a:rPr>
              <a:t>Joining tables using a common identifier (or key).</a:t>
            </a:r>
          </a:p>
        </p:txBody>
      </p:sp>
    </p:spTree>
    <p:extLst>
      <p:ext uri="{BB962C8B-B14F-4D97-AF65-F5344CB8AC3E}">
        <p14:creationId xmlns:p14="http://schemas.microsoft.com/office/powerpoint/2010/main" val="29148544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449927"/>
            <a:ext cx="9687755" cy="584775"/>
          </a:xfrm>
          <a:prstGeom prst="rect">
            <a:avLst/>
          </a:prstGeom>
        </p:spPr>
        <p:txBody>
          <a:bodyPr wrap="square" lIns="91440" tIns="45720" rIns="91440" bIns="45720" anchor="t" anchorCtr="0">
            <a:spAutoFit/>
          </a:bodyPr>
          <a:lstStyle/>
          <a:p>
            <a:r>
              <a:rPr lang="en-US" altLang="ja-JP" b="1" dirty="0">
                <a:latin typeface="DIN 2014 Light"/>
              </a:rPr>
              <a:t>Data Transformation</a:t>
            </a:r>
            <a:r>
              <a:rPr lang="en-US" altLang="ja-JP" b="1" dirty="0">
                <a:latin typeface="Arial" panose="020B0604020202020204" pitchFamily="34" charset="0"/>
                <a:cs typeface="Arial" panose="020B0604020202020204" pitchFamily="34" charset="0"/>
              </a:rPr>
              <a:t>: </a:t>
            </a:r>
            <a:r>
              <a:rPr lang="en-US" altLang="ja-JP" b="1" dirty="0">
                <a:latin typeface="DIN 2014 Light"/>
              </a:rPr>
              <a:t>Combine the Table</a:t>
            </a:r>
            <a:endParaRPr lang="en-US" dirty="0"/>
          </a:p>
        </p:txBody>
      </p:sp>
      <p:pic>
        <p:nvPicPr>
          <p:cNvPr id="6" name="Picture 5">
            <a:extLst>
              <a:ext uri="{FF2B5EF4-FFF2-40B4-BE49-F238E27FC236}">
                <a16:creationId xmlns:a16="http://schemas.microsoft.com/office/drawing/2014/main" id="{47E61322-3DD0-0318-AEB6-34F34FBDF2B8}"/>
              </a:ext>
            </a:extLst>
          </p:cNvPr>
          <p:cNvPicPr>
            <a:picLocks noChangeAspect="1"/>
          </p:cNvPicPr>
          <p:nvPr/>
        </p:nvPicPr>
        <p:blipFill>
          <a:blip r:embed="rId2"/>
          <a:srcRect t="29674"/>
          <a:stretch/>
        </p:blipFill>
        <p:spPr>
          <a:xfrm>
            <a:off x="2425158" y="4362992"/>
            <a:ext cx="7029450" cy="1949295"/>
          </a:xfrm>
          <a:prstGeom prst="rect">
            <a:avLst/>
          </a:prstGeom>
        </p:spPr>
      </p:pic>
      <p:sp>
        <p:nvSpPr>
          <p:cNvPr id="3" name="TextBox 2">
            <a:extLst>
              <a:ext uri="{FF2B5EF4-FFF2-40B4-BE49-F238E27FC236}">
                <a16:creationId xmlns:a16="http://schemas.microsoft.com/office/drawing/2014/main" id="{64B9E0D8-5A49-2EA4-5A81-B5A157FAEA26}"/>
              </a:ext>
            </a:extLst>
          </p:cNvPr>
          <p:cNvSpPr txBox="1"/>
          <p:nvPr/>
        </p:nvSpPr>
        <p:spPr>
          <a:xfrm>
            <a:off x="430280" y="1086673"/>
            <a:ext cx="9951505" cy="2816669"/>
          </a:xfrm>
          <a:prstGeom prst="rect">
            <a:avLst/>
          </a:prstGeom>
          <a:noFill/>
        </p:spPr>
        <p:txBody>
          <a:bodyPr wrap="square">
            <a:spAutoFit/>
          </a:bodyPr>
          <a:lstStyle/>
          <a:p>
            <a:pPr>
              <a:lnSpc>
                <a:spcPct val="150000"/>
              </a:lnSpc>
            </a:pPr>
            <a:r>
              <a:rPr lang="en-US" sz="2400" dirty="0">
                <a:latin typeface="Arial" panose="020B0604020202020204" pitchFamily="34" charset="0"/>
                <a:cs typeface="Arial" panose="020B0604020202020204" pitchFamily="34" charset="0"/>
              </a:rPr>
              <a:t>Concatenating Objects</a:t>
            </a:r>
          </a:p>
          <a:p>
            <a:pPr>
              <a:lnSpc>
                <a:spcPct val="150000"/>
              </a:lnSpc>
            </a:pPr>
            <a:r>
              <a:rPr lang="en-US" sz="1600" b="1" dirty="0">
                <a:latin typeface="Arial" panose="020B0604020202020204" pitchFamily="34" charset="0"/>
                <a:cs typeface="Arial" panose="020B0604020202020204" pitchFamily="34" charset="0"/>
              </a:rPr>
              <a:t>Operation</a:t>
            </a:r>
            <a:r>
              <a:rPr lang="en-US" sz="1600" dirty="0">
                <a:latin typeface="Arial" panose="020B0604020202020204" pitchFamily="34" charset="0"/>
                <a:cs typeface="Arial" panose="020B0604020202020204" pitchFamily="34" charset="0"/>
              </a:rPr>
              <a:t>:</a:t>
            </a:r>
          </a:p>
          <a:p>
            <a:pPr>
              <a:lnSpc>
                <a:spcPct val="150000"/>
              </a:lnSpc>
              <a:buFont typeface="Arial" panose="020B0604020202020204" pitchFamily="34" charset="0"/>
              <a:buChar char="•"/>
            </a:pPr>
            <a:r>
              <a:rPr lang="en-US" sz="1600" dirty="0">
                <a:latin typeface="Arial" panose="020B0604020202020204" pitchFamily="34" charset="0"/>
                <a:cs typeface="Arial" panose="020B0604020202020204" pitchFamily="34" charset="0"/>
              </a:rPr>
              <a:t>Two separate tables (on the left) are stacked on top of each other to form a single, larger table (on the right).</a:t>
            </a:r>
          </a:p>
          <a:p>
            <a:pPr>
              <a:lnSpc>
                <a:spcPct val="150000"/>
              </a:lnSpc>
              <a:buFont typeface="Arial" panose="020B0604020202020204" pitchFamily="34" charset="0"/>
              <a:buChar char="•"/>
            </a:pPr>
            <a:r>
              <a:rPr lang="en-US" sz="1600" dirty="0">
                <a:latin typeface="Arial" panose="020B0604020202020204" pitchFamily="34" charset="0"/>
                <a:cs typeface="Arial" panose="020B0604020202020204" pitchFamily="34" charset="0"/>
              </a:rPr>
              <a:t>This operation simply appends rows from one table to another without altering the original structure.</a:t>
            </a:r>
          </a:p>
          <a:p>
            <a:pPr>
              <a:lnSpc>
                <a:spcPct val="150000"/>
              </a:lnSpc>
            </a:pPr>
            <a:r>
              <a:rPr lang="en-US" sz="1600" b="1" dirty="0">
                <a:latin typeface="Arial" panose="020B0604020202020204" pitchFamily="34" charset="0"/>
                <a:cs typeface="Arial" panose="020B0604020202020204" pitchFamily="34" charset="0"/>
              </a:rPr>
              <a:t>Example</a:t>
            </a:r>
            <a:r>
              <a:rPr lang="en-US" sz="1600" dirty="0">
                <a:latin typeface="Arial" panose="020B0604020202020204" pitchFamily="34" charset="0"/>
                <a:cs typeface="Arial" panose="020B0604020202020204" pitchFamily="34" charset="0"/>
              </a:rPr>
              <a:t>: If you have two datasets of sales records from different regions, concatenating these datasets would combine them into a single dataset, allowing for consolidated analysis of all regions together.</a:t>
            </a:r>
          </a:p>
        </p:txBody>
      </p:sp>
    </p:spTree>
    <p:extLst>
      <p:ext uri="{BB962C8B-B14F-4D97-AF65-F5344CB8AC3E}">
        <p14:creationId xmlns:p14="http://schemas.microsoft.com/office/powerpoint/2010/main" val="38766628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77" y="554495"/>
            <a:ext cx="9687755" cy="584775"/>
          </a:xfrm>
          <a:prstGeom prst="rect">
            <a:avLst/>
          </a:prstGeom>
        </p:spPr>
        <p:txBody>
          <a:bodyPr wrap="square" lIns="91440" tIns="45720" rIns="91440" bIns="45720" anchor="t" anchorCtr="0">
            <a:spAutoFit/>
          </a:bodyPr>
          <a:lstStyle/>
          <a:p>
            <a:r>
              <a:rPr lang="en-US" altLang="ja-JP" b="1" dirty="0">
                <a:latin typeface="DIN 2014 Light"/>
              </a:rPr>
              <a:t>D</a:t>
            </a:r>
            <a:r>
              <a:rPr lang="ja-JP" b="1">
                <a:latin typeface="DIN 2014 Light"/>
              </a:rPr>
              <a:t>ata </a:t>
            </a:r>
            <a:r>
              <a:rPr lang="en-US" altLang="ja-JP" b="1" dirty="0">
                <a:latin typeface="DIN 2014 Light"/>
              </a:rPr>
              <a:t>Visualization</a:t>
            </a:r>
            <a:endParaRPr lang="ja-JP" altLang="en-US" b="1">
              <a:latin typeface="DIN 2014 Light"/>
            </a:endParaRPr>
          </a:p>
        </p:txBody>
      </p:sp>
      <p:sp>
        <p:nvSpPr>
          <p:cNvPr id="8" name="TextBox 7">
            <a:extLst>
              <a:ext uri="{FF2B5EF4-FFF2-40B4-BE49-F238E27FC236}">
                <a16:creationId xmlns:a16="http://schemas.microsoft.com/office/drawing/2014/main" id="{FB05DDCB-E499-4AB8-2FE6-A0DCA4B8485F}"/>
              </a:ext>
            </a:extLst>
          </p:cNvPr>
          <p:cNvSpPr txBox="1"/>
          <p:nvPr/>
        </p:nvSpPr>
        <p:spPr>
          <a:xfrm>
            <a:off x="430277" y="2028184"/>
            <a:ext cx="9335892" cy="3364960"/>
          </a:xfrm>
          <a:prstGeom prst="rect">
            <a:avLst/>
          </a:prstGeom>
          <a:noFill/>
        </p:spPr>
        <p:txBody>
          <a:bodyPr wrap="square">
            <a:spAutoFit/>
          </a:bodyPr>
          <a:lstStyle/>
          <a:p>
            <a:pPr>
              <a:lnSpc>
                <a:spcPct val="150000"/>
              </a:lnSpc>
            </a:pPr>
            <a:r>
              <a:rPr lang="en-US" dirty="0">
                <a:latin typeface="Arial" panose="020B0604020202020204" pitchFamily="34" charset="0"/>
                <a:cs typeface="Arial" panose="020B0604020202020204" pitchFamily="34" charset="0"/>
              </a:rPr>
              <a:t>Visualizing your data is essential because it allows you to understand complex datasets more easily, </a:t>
            </a:r>
            <a:r>
              <a:rPr lang="en-US" dirty="0">
                <a:solidFill>
                  <a:srgbClr val="FF0000"/>
                </a:solidFill>
                <a:latin typeface="Arial" panose="020B0604020202020204" pitchFamily="34" charset="0"/>
                <a:cs typeface="Arial" panose="020B0604020202020204" pitchFamily="34" charset="0"/>
              </a:rPr>
              <a:t>identify patterns, trends, and outliers </a:t>
            </a:r>
            <a:r>
              <a:rPr lang="en-US" dirty="0">
                <a:latin typeface="Arial" panose="020B0604020202020204" pitchFamily="34" charset="0"/>
                <a:cs typeface="Arial" panose="020B0604020202020204" pitchFamily="34" charset="0"/>
              </a:rPr>
              <a:t>that might not be apparent in raw data, and communicate insights effectively to others. </a:t>
            </a:r>
          </a:p>
          <a:p>
            <a:pPr>
              <a:lnSpc>
                <a:spcPct val="150000"/>
              </a:lnSpc>
            </a:pPr>
            <a:r>
              <a:rPr lang="en-US" dirty="0">
                <a:latin typeface="Arial" panose="020B0604020202020204" pitchFamily="34" charset="0"/>
                <a:cs typeface="Arial" panose="020B0604020202020204" pitchFamily="34" charset="0"/>
              </a:rPr>
              <a:t>It can reveal relationships between variables, support decision-making, and make data-driven conclusions more intuitive. </a:t>
            </a:r>
          </a:p>
          <a:p>
            <a:pPr>
              <a:lnSpc>
                <a:spcPct val="150000"/>
              </a:lnSpc>
            </a:pPr>
            <a:r>
              <a:rPr lang="en-US" dirty="0">
                <a:latin typeface="Arial" panose="020B0604020202020204" pitchFamily="34" charset="0"/>
                <a:cs typeface="Arial" panose="020B0604020202020204" pitchFamily="34" charset="0"/>
              </a:rPr>
              <a:t>Additionally, visualizations help in summarizing large amounts of data in a concise and digestible format, making it easier for both technical and non-technical audiences to grasp the underlying information.</a:t>
            </a:r>
          </a:p>
        </p:txBody>
      </p:sp>
      <p:sp>
        <p:nvSpPr>
          <p:cNvPr id="9" name="TextBox 8">
            <a:extLst>
              <a:ext uri="{FF2B5EF4-FFF2-40B4-BE49-F238E27FC236}">
                <a16:creationId xmlns:a16="http://schemas.microsoft.com/office/drawing/2014/main" id="{1CEA5863-4560-3561-7CAF-7DDF6860B347}"/>
              </a:ext>
            </a:extLst>
          </p:cNvPr>
          <p:cNvSpPr txBox="1"/>
          <p:nvPr/>
        </p:nvSpPr>
        <p:spPr>
          <a:xfrm>
            <a:off x="430277" y="1464856"/>
            <a:ext cx="6639823" cy="496931"/>
          </a:xfrm>
          <a:prstGeom prst="rect">
            <a:avLst/>
          </a:prstGeom>
          <a:noFill/>
        </p:spPr>
        <p:txBody>
          <a:bodyPr wrap="square">
            <a:spAutoFit/>
          </a:bodyPr>
          <a:lstStyle/>
          <a:p>
            <a:pPr>
              <a:lnSpc>
                <a:spcPct val="150000"/>
              </a:lnSpc>
            </a:pPr>
            <a:r>
              <a:rPr lang="en-US" sz="2000" b="1" dirty="0">
                <a:latin typeface="Arial" panose="020B0604020202020204" pitchFamily="34" charset="0"/>
                <a:cs typeface="Arial" panose="020B0604020202020204" pitchFamily="34" charset="0"/>
              </a:rPr>
              <a:t>Why</a:t>
            </a:r>
            <a:r>
              <a:rPr lang="zh-CN" altLang="en-US" sz="2000" b="1" dirty="0">
                <a:latin typeface="Arial" panose="020B0604020202020204" pitchFamily="34" charset="0"/>
                <a:cs typeface="Arial" panose="020B0604020202020204" pitchFamily="34" charset="0"/>
              </a:rPr>
              <a:t> </a:t>
            </a:r>
            <a:r>
              <a:rPr lang="en-US" altLang="zh-CN" sz="2000" b="1" dirty="0">
                <a:latin typeface="Arial" panose="020B0604020202020204" pitchFamily="34" charset="0"/>
                <a:cs typeface="Arial" panose="020B0604020202020204" pitchFamily="34" charset="0"/>
              </a:rPr>
              <a:t>we need data visualization?</a:t>
            </a:r>
            <a:endParaRPr lang="en-US" sz="2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68741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6358128" y="5782055"/>
            <a:ext cx="5407151" cy="752855"/>
          </a:xfrm>
          <a:prstGeom prst="rect">
            <a:avLst/>
          </a:prstGeom>
        </p:spPr>
      </p:pic>
      <p:pic>
        <p:nvPicPr>
          <p:cNvPr id="3" name="object 3"/>
          <p:cNvPicPr/>
          <p:nvPr/>
        </p:nvPicPr>
        <p:blipFill>
          <a:blip r:embed="rId3" cstate="print"/>
          <a:stretch>
            <a:fillRect/>
          </a:stretch>
        </p:blipFill>
        <p:spPr>
          <a:xfrm>
            <a:off x="131063" y="323088"/>
            <a:ext cx="2782823" cy="813815"/>
          </a:xfrm>
          <a:prstGeom prst="rect">
            <a:avLst/>
          </a:prstGeom>
        </p:spPr>
      </p:pic>
      <p:sp>
        <p:nvSpPr>
          <p:cNvPr id="4" name="object 4"/>
          <p:cNvSpPr txBox="1"/>
          <p:nvPr/>
        </p:nvSpPr>
        <p:spPr>
          <a:xfrm>
            <a:off x="506323" y="2805556"/>
            <a:ext cx="4331335" cy="2482850"/>
          </a:xfrm>
          <a:prstGeom prst="rect">
            <a:avLst/>
          </a:prstGeom>
        </p:spPr>
        <p:txBody>
          <a:bodyPr vert="horz" wrap="square" lIns="0" tIns="12700" rIns="0" bIns="0" rtlCol="0">
            <a:spAutoFit/>
          </a:bodyPr>
          <a:lstStyle/>
          <a:p>
            <a:pPr marL="12700" marR="5080">
              <a:lnSpc>
                <a:spcPct val="100000"/>
              </a:lnSpc>
              <a:spcBef>
                <a:spcPts val="100"/>
              </a:spcBef>
            </a:pPr>
            <a:r>
              <a:rPr sz="1000" dirty="0">
                <a:latin typeface="Arial"/>
                <a:cs typeface="Arial"/>
              </a:rPr>
              <a:t>We</a:t>
            </a:r>
            <a:r>
              <a:rPr sz="1000" spc="-20" dirty="0">
                <a:latin typeface="Arial"/>
                <a:cs typeface="Arial"/>
              </a:rPr>
              <a:t> </a:t>
            </a:r>
            <a:r>
              <a:rPr sz="1000" dirty="0">
                <a:latin typeface="Arial"/>
                <a:cs typeface="Arial"/>
              </a:rPr>
              <a:t>respectfully</a:t>
            </a:r>
            <a:r>
              <a:rPr sz="1000" spc="-15" dirty="0">
                <a:latin typeface="Arial"/>
                <a:cs typeface="Arial"/>
              </a:rPr>
              <a:t> </a:t>
            </a:r>
            <a:r>
              <a:rPr sz="1000" dirty="0">
                <a:latin typeface="Arial"/>
                <a:cs typeface="Arial"/>
              </a:rPr>
              <a:t>acknowledge</a:t>
            </a:r>
            <a:r>
              <a:rPr sz="1000" spc="-15" dirty="0">
                <a:latin typeface="Arial"/>
                <a:cs typeface="Arial"/>
              </a:rPr>
              <a:t> </a:t>
            </a:r>
            <a:r>
              <a:rPr sz="1000" dirty="0">
                <a:latin typeface="Arial"/>
                <a:cs typeface="Arial"/>
              </a:rPr>
              <a:t>the</a:t>
            </a:r>
            <a:r>
              <a:rPr sz="1000" spc="-15" dirty="0">
                <a:latin typeface="Arial"/>
                <a:cs typeface="Arial"/>
              </a:rPr>
              <a:t> </a:t>
            </a:r>
            <a:r>
              <a:rPr sz="1000" spc="-10" dirty="0">
                <a:latin typeface="Arial"/>
                <a:cs typeface="Arial"/>
              </a:rPr>
              <a:t>Wurundjeri</a:t>
            </a:r>
            <a:r>
              <a:rPr sz="1000" spc="-15" dirty="0">
                <a:latin typeface="Arial"/>
                <a:cs typeface="Arial"/>
              </a:rPr>
              <a:t> </a:t>
            </a:r>
            <a:r>
              <a:rPr sz="1000" dirty="0">
                <a:latin typeface="Arial"/>
                <a:cs typeface="Arial"/>
              </a:rPr>
              <a:t>People</a:t>
            </a:r>
            <a:r>
              <a:rPr sz="1000" spc="-15" dirty="0">
                <a:latin typeface="Arial"/>
                <a:cs typeface="Arial"/>
              </a:rPr>
              <a:t> </a:t>
            </a:r>
            <a:r>
              <a:rPr sz="1000" dirty="0">
                <a:latin typeface="Arial"/>
                <a:cs typeface="Arial"/>
              </a:rPr>
              <a:t>of</a:t>
            </a:r>
            <a:r>
              <a:rPr sz="1000" spc="-20" dirty="0">
                <a:latin typeface="Arial"/>
                <a:cs typeface="Arial"/>
              </a:rPr>
              <a:t> </a:t>
            </a:r>
            <a:r>
              <a:rPr sz="1000" dirty="0">
                <a:latin typeface="Arial"/>
                <a:cs typeface="Arial"/>
              </a:rPr>
              <a:t>the</a:t>
            </a:r>
            <a:r>
              <a:rPr sz="1000" spc="-15" dirty="0">
                <a:latin typeface="Arial"/>
                <a:cs typeface="Arial"/>
              </a:rPr>
              <a:t> </a:t>
            </a:r>
            <a:r>
              <a:rPr sz="1000" dirty="0">
                <a:latin typeface="Arial"/>
                <a:cs typeface="Arial"/>
              </a:rPr>
              <a:t>Kulin</a:t>
            </a:r>
            <a:r>
              <a:rPr sz="1000" spc="-15" dirty="0">
                <a:latin typeface="Arial"/>
                <a:cs typeface="Arial"/>
              </a:rPr>
              <a:t> </a:t>
            </a:r>
            <a:r>
              <a:rPr sz="1000" dirty="0">
                <a:latin typeface="Arial"/>
                <a:cs typeface="Arial"/>
              </a:rPr>
              <a:t>Nation,</a:t>
            </a:r>
            <a:r>
              <a:rPr sz="1000" spc="-15" dirty="0">
                <a:latin typeface="Arial"/>
                <a:cs typeface="Arial"/>
              </a:rPr>
              <a:t> </a:t>
            </a:r>
            <a:r>
              <a:rPr sz="1000" spc="-25" dirty="0">
                <a:latin typeface="Arial"/>
                <a:cs typeface="Arial"/>
              </a:rPr>
              <a:t>who </a:t>
            </a:r>
            <a:r>
              <a:rPr sz="1000" dirty="0">
                <a:latin typeface="Arial"/>
                <a:cs typeface="Arial"/>
              </a:rPr>
              <a:t>are</a:t>
            </a:r>
            <a:r>
              <a:rPr sz="1000" spc="-5" dirty="0">
                <a:latin typeface="Arial"/>
                <a:cs typeface="Arial"/>
              </a:rPr>
              <a:t> </a:t>
            </a:r>
            <a:r>
              <a:rPr sz="1000" dirty="0">
                <a:latin typeface="Arial"/>
                <a:cs typeface="Arial"/>
              </a:rPr>
              <a:t>the</a:t>
            </a:r>
            <a:r>
              <a:rPr sz="1000" spc="-15" dirty="0">
                <a:latin typeface="Arial"/>
                <a:cs typeface="Arial"/>
              </a:rPr>
              <a:t> </a:t>
            </a:r>
            <a:r>
              <a:rPr sz="1000" spc="-10" dirty="0">
                <a:latin typeface="Arial"/>
                <a:cs typeface="Arial"/>
              </a:rPr>
              <a:t>Traditional</a:t>
            </a:r>
            <a:r>
              <a:rPr sz="1000" dirty="0">
                <a:latin typeface="Arial"/>
                <a:cs typeface="Arial"/>
              </a:rPr>
              <a:t> Owners</a:t>
            </a:r>
            <a:r>
              <a:rPr sz="1000" spc="-5" dirty="0">
                <a:latin typeface="Arial"/>
                <a:cs typeface="Arial"/>
              </a:rPr>
              <a:t> </a:t>
            </a:r>
            <a:r>
              <a:rPr sz="1000" dirty="0">
                <a:latin typeface="Arial"/>
                <a:cs typeface="Arial"/>
              </a:rPr>
              <a:t>of the land on</a:t>
            </a:r>
            <a:r>
              <a:rPr sz="1000" spc="-5" dirty="0">
                <a:latin typeface="Arial"/>
                <a:cs typeface="Arial"/>
              </a:rPr>
              <a:t> </a:t>
            </a:r>
            <a:r>
              <a:rPr sz="1000" dirty="0">
                <a:latin typeface="Arial"/>
                <a:cs typeface="Arial"/>
              </a:rPr>
              <a:t>which </a:t>
            </a:r>
            <a:r>
              <a:rPr sz="1000" spc="-10" dirty="0">
                <a:latin typeface="Arial"/>
                <a:cs typeface="Arial"/>
              </a:rPr>
              <a:t>Swinburne’s</a:t>
            </a:r>
            <a:r>
              <a:rPr sz="1000" spc="-55" dirty="0">
                <a:latin typeface="Arial"/>
                <a:cs typeface="Arial"/>
              </a:rPr>
              <a:t> </a:t>
            </a:r>
            <a:r>
              <a:rPr sz="1000" spc="-10" dirty="0">
                <a:latin typeface="Arial"/>
                <a:cs typeface="Arial"/>
              </a:rPr>
              <a:t>Australian </a:t>
            </a:r>
            <a:r>
              <a:rPr sz="1000" dirty="0">
                <a:latin typeface="Arial"/>
                <a:cs typeface="Arial"/>
              </a:rPr>
              <a:t>campuses</a:t>
            </a:r>
            <a:r>
              <a:rPr sz="1000" spc="-5" dirty="0">
                <a:latin typeface="Arial"/>
                <a:cs typeface="Arial"/>
              </a:rPr>
              <a:t> </a:t>
            </a:r>
            <a:r>
              <a:rPr sz="1000" dirty="0">
                <a:latin typeface="Arial"/>
                <a:cs typeface="Arial"/>
              </a:rPr>
              <a:t>are</a:t>
            </a:r>
            <a:r>
              <a:rPr sz="1000" spc="-5" dirty="0">
                <a:latin typeface="Arial"/>
                <a:cs typeface="Arial"/>
              </a:rPr>
              <a:t> </a:t>
            </a:r>
            <a:r>
              <a:rPr sz="1000" dirty="0">
                <a:latin typeface="Arial"/>
                <a:cs typeface="Arial"/>
              </a:rPr>
              <a:t>located</a:t>
            </a:r>
            <a:r>
              <a:rPr sz="1000" spc="-5" dirty="0">
                <a:latin typeface="Arial"/>
                <a:cs typeface="Arial"/>
              </a:rPr>
              <a:t> </a:t>
            </a:r>
            <a:r>
              <a:rPr sz="1000" dirty="0">
                <a:latin typeface="Arial"/>
                <a:cs typeface="Arial"/>
              </a:rPr>
              <a:t>in</a:t>
            </a:r>
            <a:r>
              <a:rPr sz="1000" spc="-5" dirty="0">
                <a:latin typeface="Arial"/>
                <a:cs typeface="Arial"/>
              </a:rPr>
              <a:t> </a:t>
            </a:r>
            <a:r>
              <a:rPr sz="1000" spc="-10" dirty="0">
                <a:latin typeface="Arial"/>
                <a:cs typeface="Arial"/>
              </a:rPr>
              <a:t>Melbourne’s</a:t>
            </a:r>
            <a:r>
              <a:rPr sz="1000" spc="-5" dirty="0">
                <a:latin typeface="Arial"/>
                <a:cs typeface="Arial"/>
              </a:rPr>
              <a:t> </a:t>
            </a:r>
            <a:r>
              <a:rPr sz="1000" dirty="0">
                <a:latin typeface="Arial"/>
                <a:cs typeface="Arial"/>
              </a:rPr>
              <a:t>east</a:t>
            </a:r>
            <a:r>
              <a:rPr sz="1000" spc="-5" dirty="0">
                <a:latin typeface="Arial"/>
                <a:cs typeface="Arial"/>
              </a:rPr>
              <a:t> </a:t>
            </a:r>
            <a:r>
              <a:rPr sz="1000" dirty="0">
                <a:latin typeface="Arial"/>
                <a:cs typeface="Arial"/>
              </a:rPr>
              <a:t>and </a:t>
            </a:r>
            <a:r>
              <a:rPr sz="1000" spc="-10" dirty="0">
                <a:latin typeface="Arial"/>
                <a:cs typeface="Arial"/>
              </a:rPr>
              <a:t>outer-</a:t>
            </a:r>
            <a:r>
              <a:rPr sz="1000" dirty="0">
                <a:latin typeface="Arial"/>
                <a:cs typeface="Arial"/>
              </a:rPr>
              <a:t>east,</a:t>
            </a:r>
            <a:r>
              <a:rPr sz="1000" spc="-5" dirty="0">
                <a:latin typeface="Arial"/>
                <a:cs typeface="Arial"/>
              </a:rPr>
              <a:t> </a:t>
            </a:r>
            <a:r>
              <a:rPr sz="1000" dirty="0">
                <a:latin typeface="Arial"/>
                <a:cs typeface="Arial"/>
              </a:rPr>
              <a:t>and</a:t>
            </a:r>
            <a:r>
              <a:rPr sz="1000" spc="-5" dirty="0">
                <a:latin typeface="Arial"/>
                <a:cs typeface="Arial"/>
              </a:rPr>
              <a:t> </a:t>
            </a:r>
            <a:r>
              <a:rPr sz="1000" dirty="0">
                <a:latin typeface="Arial"/>
                <a:cs typeface="Arial"/>
              </a:rPr>
              <a:t>pay</a:t>
            </a:r>
            <a:r>
              <a:rPr sz="1000" spc="-5" dirty="0">
                <a:latin typeface="Arial"/>
                <a:cs typeface="Arial"/>
              </a:rPr>
              <a:t> </a:t>
            </a:r>
            <a:r>
              <a:rPr sz="1000" spc="-25" dirty="0">
                <a:latin typeface="Arial"/>
                <a:cs typeface="Arial"/>
              </a:rPr>
              <a:t>our </a:t>
            </a:r>
            <a:r>
              <a:rPr sz="1000" dirty="0">
                <a:latin typeface="Arial"/>
                <a:cs typeface="Arial"/>
              </a:rPr>
              <a:t>respect</a:t>
            </a:r>
            <a:r>
              <a:rPr sz="1000" spc="-15" dirty="0">
                <a:latin typeface="Arial"/>
                <a:cs typeface="Arial"/>
              </a:rPr>
              <a:t> </a:t>
            </a:r>
            <a:r>
              <a:rPr sz="1000" dirty="0">
                <a:latin typeface="Arial"/>
                <a:cs typeface="Arial"/>
              </a:rPr>
              <a:t>to</a:t>
            </a:r>
            <a:r>
              <a:rPr sz="1000" spc="-20" dirty="0">
                <a:latin typeface="Arial"/>
                <a:cs typeface="Arial"/>
              </a:rPr>
              <a:t> </a:t>
            </a:r>
            <a:r>
              <a:rPr sz="1000" dirty="0">
                <a:latin typeface="Arial"/>
                <a:cs typeface="Arial"/>
              </a:rPr>
              <a:t>their</a:t>
            </a:r>
            <a:r>
              <a:rPr sz="1000" spc="-15" dirty="0">
                <a:latin typeface="Arial"/>
                <a:cs typeface="Arial"/>
              </a:rPr>
              <a:t> </a:t>
            </a:r>
            <a:r>
              <a:rPr sz="1000" dirty="0">
                <a:latin typeface="Arial"/>
                <a:cs typeface="Arial"/>
              </a:rPr>
              <a:t>Elders</a:t>
            </a:r>
            <a:r>
              <a:rPr sz="1000" spc="-15" dirty="0">
                <a:latin typeface="Arial"/>
                <a:cs typeface="Arial"/>
              </a:rPr>
              <a:t> </a:t>
            </a:r>
            <a:r>
              <a:rPr sz="1000" dirty="0">
                <a:latin typeface="Arial"/>
                <a:cs typeface="Arial"/>
              </a:rPr>
              <a:t>past,</a:t>
            </a:r>
            <a:r>
              <a:rPr sz="1000" spc="-15" dirty="0">
                <a:latin typeface="Arial"/>
                <a:cs typeface="Arial"/>
              </a:rPr>
              <a:t> </a:t>
            </a:r>
            <a:r>
              <a:rPr sz="1000" dirty="0">
                <a:latin typeface="Arial"/>
                <a:cs typeface="Arial"/>
              </a:rPr>
              <a:t>present</a:t>
            </a:r>
            <a:r>
              <a:rPr sz="1000" spc="-15" dirty="0">
                <a:latin typeface="Arial"/>
                <a:cs typeface="Arial"/>
              </a:rPr>
              <a:t> </a:t>
            </a:r>
            <a:r>
              <a:rPr sz="1000" dirty="0">
                <a:latin typeface="Arial"/>
                <a:cs typeface="Arial"/>
              </a:rPr>
              <a:t>and</a:t>
            </a:r>
            <a:r>
              <a:rPr sz="1000" spc="-15" dirty="0">
                <a:latin typeface="Arial"/>
                <a:cs typeface="Arial"/>
              </a:rPr>
              <a:t> </a:t>
            </a:r>
            <a:r>
              <a:rPr sz="1000" spc="-10" dirty="0">
                <a:latin typeface="Arial"/>
                <a:cs typeface="Arial"/>
              </a:rPr>
              <a:t>emerging.</a:t>
            </a:r>
            <a:endParaRPr sz="1000">
              <a:latin typeface="Arial"/>
              <a:cs typeface="Arial"/>
            </a:endParaRPr>
          </a:p>
          <a:p>
            <a:pPr>
              <a:lnSpc>
                <a:spcPct val="100000"/>
              </a:lnSpc>
              <a:spcBef>
                <a:spcPts val="100"/>
              </a:spcBef>
            </a:pPr>
            <a:endParaRPr sz="1000">
              <a:latin typeface="Arial"/>
              <a:cs typeface="Arial"/>
            </a:endParaRPr>
          </a:p>
          <a:p>
            <a:pPr marL="12700" marR="8890">
              <a:lnSpc>
                <a:spcPct val="100000"/>
              </a:lnSpc>
            </a:pPr>
            <a:r>
              <a:rPr sz="1000" dirty="0">
                <a:latin typeface="Arial"/>
                <a:cs typeface="Arial"/>
              </a:rPr>
              <a:t>We</a:t>
            </a:r>
            <a:r>
              <a:rPr sz="1000" spc="-20" dirty="0">
                <a:latin typeface="Arial"/>
                <a:cs typeface="Arial"/>
              </a:rPr>
              <a:t> </a:t>
            </a:r>
            <a:r>
              <a:rPr sz="1000" dirty="0">
                <a:latin typeface="Arial"/>
                <a:cs typeface="Arial"/>
              </a:rPr>
              <a:t>are</a:t>
            </a:r>
            <a:r>
              <a:rPr sz="1000" spc="-15" dirty="0">
                <a:latin typeface="Arial"/>
                <a:cs typeface="Arial"/>
              </a:rPr>
              <a:t> </a:t>
            </a:r>
            <a:r>
              <a:rPr sz="1000" dirty="0">
                <a:latin typeface="Arial"/>
                <a:cs typeface="Arial"/>
              </a:rPr>
              <a:t>honoured</a:t>
            </a:r>
            <a:r>
              <a:rPr sz="1000" spc="-15" dirty="0">
                <a:latin typeface="Arial"/>
                <a:cs typeface="Arial"/>
              </a:rPr>
              <a:t> </a:t>
            </a:r>
            <a:r>
              <a:rPr sz="1000" dirty="0">
                <a:latin typeface="Arial"/>
                <a:cs typeface="Arial"/>
              </a:rPr>
              <a:t>to</a:t>
            </a:r>
            <a:r>
              <a:rPr sz="1000" spc="-15" dirty="0">
                <a:latin typeface="Arial"/>
                <a:cs typeface="Arial"/>
              </a:rPr>
              <a:t> </a:t>
            </a:r>
            <a:r>
              <a:rPr sz="1000" dirty="0">
                <a:latin typeface="Arial"/>
                <a:cs typeface="Arial"/>
              </a:rPr>
              <a:t>recognise</a:t>
            </a:r>
            <a:r>
              <a:rPr sz="1000" spc="-15" dirty="0">
                <a:latin typeface="Arial"/>
                <a:cs typeface="Arial"/>
              </a:rPr>
              <a:t> </a:t>
            </a:r>
            <a:r>
              <a:rPr sz="1000" dirty="0">
                <a:latin typeface="Arial"/>
                <a:cs typeface="Arial"/>
              </a:rPr>
              <a:t>our</a:t>
            </a:r>
            <a:r>
              <a:rPr sz="1000" spc="-20" dirty="0">
                <a:latin typeface="Arial"/>
                <a:cs typeface="Arial"/>
              </a:rPr>
              <a:t> </a:t>
            </a:r>
            <a:r>
              <a:rPr sz="1000" dirty="0">
                <a:latin typeface="Arial"/>
                <a:cs typeface="Arial"/>
              </a:rPr>
              <a:t>connection</a:t>
            </a:r>
            <a:r>
              <a:rPr sz="1000" spc="-15" dirty="0">
                <a:latin typeface="Arial"/>
                <a:cs typeface="Arial"/>
              </a:rPr>
              <a:t> </a:t>
            </a:r>
            <a:r>
              <a:rPr sz="1000" dirty="0">
                <a:latin typeface="Arial"/>
                <a:cs typeface="Arial"/>
              </a:rPr>
              <a:t>to</a:t>
            </a:r>
            <a:r>
              <a:rPr sz="1000" spc="-15" dirty="0">
                <a:latin typeface="Arial"/>
                <a:cs typeface="Arial"/>
              </a:rPr>
              <a:t> </a:t>
            </a:r>
            <a:r>
              <a:rPr sz="1000" spc="-10" dirty="0">
                <a:latin typeface="Arial"/>
                <a:cs typeface="Arial"/>
              </a:rPr>
              <a:t>Wurundjeri</a:t>
            </a:r>
            <a:r>
              <a:rPr sz="1000" spc="-15" dirty="0">
                <a:latin typeface="Arial"/>
                <a:cs typeface="Arial"/>
              </a:rPr>
              <a:t> </a:t>
            </a:r>
            <a:r>
              <a:rPr sz="1000" spc="-10" dirty="0">
                <a:latin typeface="Arial"/>
                <a:cs typeface="Arial"/>
              </a:rPr>
              <a:t>Country,</a:t>
            </a:r>
            <a:r>
              <a:rPr sz="1000" spc="-15" dirty="0">
                <a:latin typeface="Arial"/>
                <a:cs typeface="Arial"/>
              </a:rPr>
              <a:t> </a:t>
            </a:r>
            <a:r>
              <a:rPr sz="1000" spc="-10" dirty="0">
                <a:latin typeface="Arial"/>
                <a:cs typeface="Arial"/>
              </a:rPr>
              <a:t>history, </a:t>
            </a:r>
            <a:r>
              <a:rPr sz="1000" dirty="0">
                <a:latin typeface="Arial"/>
                <a:cs typeface="Arial"/>
              </a:rPr>
              <a:t>culture,</a:t>
            </a:r>
            <a:r>
              <a:rPr sz="1000" spc="-20" dirty="0">
                <a:latin typeface="Arial"/>
                <a:cs typeface="Arial"/>
              </a:rPr>
              <a:t> </a:t>
            </a:r>
            <a:r>
              <a:rPr sz="1000" dirty="0">
                <a:latin typeface="Arial"/>
                <a:cs typeface="Arial"/>
              </a:rPr>
              <a:t>and</a:t>
            </a:r>
            <a:r>
              <a:rPr sz="1000" spc="-20" dirty="0">
                <a:latin typeface="Arial"/>
                <a:cs typeface="Arial"/>
              </a:rPr>
              <a:t> </a:t>
            </a:r>
            <a:r>
              <a:rPr sz="1000" dirty="0">
                <a:latin typeface="Arial"/>
                <a:cs typeface="Arial"/>
              </a:rPr>
              <a:t>spirituality</a:t>
            </a:r>
            <a:r>
              <a:rPr sz="1000" spc="-20" dirty="0">
                <a:latin typeface="Arial"/>
                <a:cs typeface="Arial"/>
              </a:rPr>
              <a:t> </a:t>
            </a:r>
            <a:r>
              <a:rPr sz="1000" dirty="0">
                <a:latin typeface="Arial"/>
                <a:cs typeface="Arial"/>
              </a:rPr>
              <a:t>through</a:t>
            </a:r>
            <a:r>
              <a:rPr sz="1000" spc="-20" dirty="0">
                <a:latin typeface="Arial"/>
                <a:cs typeface="Arial"/>
              </a:rPr>
              <a:t> </a:t>
            </a:r>
            <a:r>
              <a:rPr sz="1000" dirty="0">
                <a:latin typeface="Arial"/>
                <a:cs typeface="Arial"/>
              </a:rPr>
              <a:t>these</a:t>
            </a:r>
            <a:r>
              <a:rPr sz="1000" spc="-20" dirty="0">
                <a:latin typeface="Arial"/>
                <a:cs typeface="Arial"/>
              </a:rPr>
              <a:t> </a:t>
            </a:r>
            <a:r>
              <a:rPr sz="1000" dirty="0">
                <a:latin typeface="Arial"/>
                <a:cs typeface="Arial"/>
              </a:rPr>
              <a:t>locations,</a:t>
            </a:r>
            <a:r>
              <a:rPr sz="1000" spc="-20" dirty="0">
                <a:latin typeface="Arial"/>
                <a:cs typeface="Arial"/>
              </a:rPr>
              <a:t> </a:t>
            </a:r>
            <a:r>
              <a:rPr sz="1000" dirty="0">
                <a:latin typeface="Arial"/>
                <a:cs typeface="Arial"/>
              </a:rPr>
              <a:t>and</a:t>
            </a:r>
            <a:r>
              <a:rPr sz="1000" spc="-20" dirty="0">
                <a:latin typeface="Arial"/>
                <a:cs typeface="Arial"/>
              </a:rPr>
              <a:t> </a:t>
            </a:r>
            <a:r>
              <a:rPr sz="1000" dirty="0">
                <a:latin typeface="Arial"/>
                <a:cs typeface="Arial"/>
              </a:rPr>
              <a:t>strive</a:t>
            </a:r>
            <a:r>
              <a:rPr sz="1000" spc="-20" dirty="0">
                <a:latin typeface="Arial"/>
                <a:cs typeface="Arial"/>
              </a:rPr>
              <a:t> </a:t>
            </a:r>
            <a:r>
              <a:rPr sz="1000" dirty="0">
                <a:latin typeface="Arial"/>
                <a:cs typeface="Arial"/>
              </a:rPr>
              <a:t>to</a:t>
            </a:r>
            <a:r>
              <a:rPr sz="1000" spc="-20" dirty="0">
                <a:latin typeface="Arial"/>
                <a:cs typeface="Arial"/>
              </a:rPr>
              <a:t> </a:t>
            </a:r>
            <a:r>
              <a:rPr sz="1000" dirty="0">
                <a:latin typeface="Arial"/>
                <a:cs typeface="Arial"/>
              </a:rPr>
              <a:t>ensure</a:t>
            </a:r>
            <a:r>
              <a:rPr sz="1000" spc="-20" dirty="0">
                <a:latin typeface="Arial"/>
                <a:cs typeface="Arial"/>
              </a:rPr>
              <a:t> </a:t>
            </a:r>
            <a:r>
              <a:rPr sz="1000" dirty="0">
                <a:latin typeface="Arial"/>
                <a:cs typeface="Arial"/>
              </a:rPr>
              <a:t>that</a:t>
            </a:r>
            <a:r>
              <a:rPr sz="1000" spc="-20" dirty="0">
                <a:latin typeface="Arial"/>
                <a:cs typeface="Arial"/>
              </a:rPr>
              <a:t> </a:t>
            </a:r>
            <a:r>
              <a:rPr sz="1000" spc="-25" dirty="0">
                <a:latin typeface="Arial"/>
                <a:cs typeface="Arial"/>
              </a:rPr>
              <a:t>we </a:t>
            </a:r>
            <a:r>
              <a:rPr sz="1000" dirty="0">
                <a:latin typeface="Arial"/>
                <a:cs typeface="Arial"/>
              </a:rPr>
              <a:t>operate</a:t>
            </a:r>
            <a:r>
              <a:rPr sz="1000" spc="-10" dirty="0">
                <a:latin typeface="Arial"/>
                <a:cs typeface="Arial"/>
              </a:rPr>
              <a:t> </a:t>
            </a:r>
            <a:r>
              <a:rPr sz="1000" dirty="0">
                <a:latin typeface="Arial"/>
                <a:cs typeface="Arial"/>
              </a:rPr>
              <a:t>in</a:t>
            </a:r>
            <a:r>
              <a:rPr sz="1000" spc="-5" dirty="0">
                <a:latin typeface="Arial"/>
                <a:cs typeface="Arial"/>
              </a:rPr>
              <a:t> </a:t>
            </a:r>
            <a:r>
              <a:rPr sz="1000" dirty="0">
                <a:latin typeface="Arial"/>
                <a:cs typeface="Arial"/>
              </a:rPr>
              <a:t>a</a:t>
            </a:r>
            <a:r>
              <a:rPr sz="1000" spc="-5" dirty="0">
                <a:latin typeface="Arial"/>
                <a:cs typeface="Arial"/>
              </a:rPr>
              <a:t> </a:t>
            </a:r>
            <a:r>
              <a:rPr sz="1000" dirty="0">
                <a:latin typeface="Arial"/>
                <a:cs typeface="Arial"/>
              </a:rPr>
              <a:t>manner</a:t>
            </a:r>
            <a:r>
              <a:rPr sz="1000" spc="-5" dirty="0">
                <a:latin typeface="Arial"/>
                <a:cs typeface="Arial"/>
              </a:rPr>
              <a:t> </a:t>
            </a:r>
            <a:r>
              <a:rPr sz="1000" dirty="0">
                <a:latin typeface="Arial"/>
                <a:cs typeface="Arial"/>
              </a:rPr>
              <a:t>that</a:t>
            </a:r>
            <a:r>
              <a:rPr sz="1000" spc="-5" dirty="0">
                <a:latin typeface="Arial"/>
                <a:cs typeface="Arial"/>
              </a:rPr>
              <a:t> </a:t>
            </a:r>
            <a:r>
              <a:rPr sz="1000" dirty="0">
                <a:latin typeface="Arial"/>
                <a:cs typeface="Arial"/>
              </a:rPr>
              <a:t>respects</a:t>
            </a:r>
            <a:r>
              <a:rPr sz="1000" spc="-10" dirty="0">
                <a:latin typeface="Arial"/>
                <a:cs typeface="Arial"/>
              </a:rPr>
              <a:t> </a:t>
            </a:r>
            <a:r>
              <a:rPr sz="1000" dirty="0">
                <a:latin typeface="Arial"/>
                <a:cs typeface="Arial"/>
              </a:rPr>
              <a:t>and</a:t>
            </a:r>
            <a:r>
              <a:rPr sz="1000" spc="-5" dirty="0">
                <a:latin typeface="Arial"/>
                <a:cs typeface="Arial"/>
              </a:rPr>
              <a:t> </a:t>
            </a:r>
            <a:r>
              <a:rPr sz="1000" dirty="0">
                <a:latin typeface="Arial"/>
                <a:cs typeface="Arial"/>
              </a:rPr>
              <a:t>honours</a:t>
            </a:r>
            <a:r>
              <a:rPr sz="1000" spc="-5" dirty="0">
                <a:latin typeface="Arial"/>
                <a:cs typeface="Arial"/>
              </a:rPr>
              <a:t> </a:t>
            </a:r>
            <a:r>
              <a:rPr sz="1000" dirty="0">
                <a:latin typeface="Arial"/>
                <a:cs typeface="Arial"/>
              </a:rPr>
              <a:t>the</a:t>
            </a:r>
            <a:r>
              <a:rPr sz="1000" spc="-5" dirty="0">
                <a:latin typeface="Arial"/>
                <a:cs typeface="Arial"/>
              </a:rPr>
              <a:t> </a:t>
            </a:r>
            <a:r>
              <a:rPr sz="1000" dirty="0">
                <a:latin typeface="Arial"/>
                <a:cs typeface="Arial"/>
              </a:rPr>
              <a:t>Elders</a:t>
            </a:r>
            <a:r>
              <a:rPr sz="1000" spc="-5" dirty="0">
                <a:latin typeface="Arial"/>
                <a:cs typeface="Arial"/>
              </a:rPr>
              <a:t> </a:t>
            </a:r>
            <a:r>
              <a:rPr sz="1000" dirty="0">
                <a:latin typeface="Arial"/>
                <a:cs typeface="Arial"/>
              </a:rPr>
              <a:t>and</a:t>
            </a:r>
            <a:r>
              <a:rPr sz="1000" spc="-65" dirty="0">
                <a:latin typeface="Arial"/>
                <a:cs typeface="Arial"/>
              </a:rPr>
              <a:t> </a:t>
            </a:r>
            <a:r>
              <a:rPr sz="1000" dirty="0">
                <a:latin typeface="Arial"/>
                <a:cs typeface="Arial"/>
              </a:rPr>
              <a:t>Ancestors</a:t>
            </a:r>
            <a:r>
              <a:rPr sz="1000" spc="-5" dirty="0">
                <a:latin typeface="Arial"/>
                <a:cs typeface="Arial"/>
              </a:rPr>
              <a:t> </a:t>
            </a:r>
            <a:r>
              <a:rPr sz="1000" spc="-25" dirty="0">
                <a:latin typeface="Arial"/>
                <a:cs typeface="Arial"/>
              </a:rPr>
              <a:t>of </a:t>
            </a:r>
            <a:r>
              <a:rPr sz="1000" dirty="0">
                <a:latin typeface="Arial"/>
                <a:cs typeface="Arial"/>
              </a:rPr>
              <a:t>these</a:t>
            </a:r>
            <a:r>
              <a:rPr sz="1000" spc="-25" dirty="0">
                <a:latin typeface="Arial"/>
                <a:cs typeface="Arial"/>
              </a:rPr>
              <a:t> </a:t>
            </a:r>
            <a:r>
              <a:rPr sz="1000" spc="-10" dirty="0">
                <a:latin typeface="Arial"/>
                <a:cs typeface="Arial"/>
              </a:rPr>
              <a:t>lands.</a:t>
            </a:r>
            <a:endParaRPr sz="1000">
              <a:latin typeface="Arial"/>
              <a:cs typeface="Arial"/>
            </a:endParaRPr>
          </a:p>
          <a:p>
            <a:pPr>
              <a:lnSpc>
                <a:spcPct val="100000"/>
              </a:lnSpc>
              <a:spcBef>
                <a:spcPts val="100"/>
              </a:spcBef>
            </a:pPr>
            <a:endParaRPr sz="1000">
              <a:latin typeface="Arial"/>
              <a:cs typeface="Arial"/>
            </a:endParaRPr>
          </a:p>
          <a:p>
            <a:pPr marL="12700" marR="119380">
              <a:lnSpc>
                <a:spcPct val="100000"/>
              </a:lnSpc>
            </a:pPr>
            <a:r>
              <a:rPr sz="1000" dirty="0">
                <a:latin typeface="Arial"/>
                <a:cs typeface="Arial"/>
              </a:rPr>
              <a:t>We</a:t>
            </a:r>
            <a:r>
              <a:rPr sz="1000" spc="-25" dirty="0">
                <a:latin typeface="Arial"/>
                <a:cs typeface="Arial"/>
              </a:rPr>
              <a:t> </a:t>
            </a:r>
            <a:r>
              <a:rPr sz="1000" dirty="0">
                <a:latin typeface="Arial"/>
                <a:cs typeface="Arial"/>
              </a:rPr>
              <a:t>also</a:t>
            </a:r>
            <a:r>
              <a:rPr sz="1000" spc="-20" dirty="0">
                <a:latin typeface="Arial"/>
                <a:cs typeface="Arial"/>
              </a:rPr>
              <a:t> </a:t>
            </a:r>
            <a:r>
              <a:rPr sz="1000" dirty="0">
                <a:latin typeface="Arial"/>
                <a:cs typeface="Arial"/>
              </a:rPr>
              <a:t>respectfully</a:t>
            </a:r>
            <a:r>
              <a:rPr sz="1000" spc="-15" dirty="0">
                <a:latin typeface="Arial"/>
                <a:cs typeface="Arial"/>
              </a:rPr>
              <a:t> </a:t>
            </a:r>
            <a:r>
              <a:rPr sz="1000" dirty="0">
                <a:latin typeface="Arial"/>
                <a:cs typeface="Arial"/>
              </a:rPr>
              <a:t>acknowledge</a:t>
            </a:r>
            <a:r>
              <a:rPr sz="1000" spc="-15" dirty="0">
                <a:latin typeface="Arial"/>
                <a:cs typeface="Arial"/>
              </a:rPr>
              <a:t> </a:t>
            </a:r>
            <a:r>
              <a:rPr sz="1000" spc="-10" dirty="0">
                <a:latin typeface="Arial"/>
                <a:cs typeface="Arial"/>
              </a:rPr>
              <a:t>Swinburne’s</a:t>
            </a:r>
            <a:r>
              <a:rPr sz="1000" spc="-60" dirty="0">
                <a:latin typeface="Arial"/>
                <a:cs typeface="Arial"/>
              </a:rPr>
              <a:t> </a:t>
            </a:r>
            <a:r>
              <a:rPr sz="1000" dirty="0">
                <a:latin typeface="Arial"/>
                <a:cs typeface="Arial"/>
              </a:rPr>
              <a:t>Aboriginal</a:t>
            </a:r>
            <a:r>
              <a:rPr sz="1000" spc="-15" dirty="0">
                <a:latin typeface="Arial"/>
                <a:cs typeface="Arial"/>
              </a:rPr>
              <a:t> </a:t>
            </a:r>
            <a:r>
              <a:rPr sz="1000" dirty="0">
                <a:latin typeface="Arial"/>
                <a:cs typeface="Arial"/>
              </a:rPr>
              <a:t>and</a:t>
            </a:r>
            <a:r>
              <a:rPr sz="1000" spc="-30" dirty="0">
                <a:latin typeface="Arial"/>
                <a:cs typeface="Arial"/>
              </a:rPr>
              <a:t> </a:t>
            </a:r>
            <a:r>
              <a:rPr sz="1000" spc="-20" dirty="0">
                <a:latin typeface="Arial"/>
                <a:cs typeface="Arial"/>
              </a:rPr>
              <a:t>Torres</a:t>
            </a:r>
            <a:r>
              <a:rPr sz="1000" spc="-15" dirty="0">
                <a:latin typeface="Arial"/>
                <a:cs typeface="Arial"/>
              </a:rPr>
              <a:t> </a:t>
            </a:r>
            <a:r>
              <a:rPr sz="1000" spc="-10" dirty="0">
                <a:latin typeface="Arial"/>
                <a:cs typeface="Arial"/>
              </a:rPr>
              <a:t>Strait </a:t>
            </a:r>
            <a:r>
              <a:rPr sz="1000" dirty="0">
                <a:latin typeface="Arial"/>
                <a:cs typeface="Arial"/>
              </a:rPr>
              <a:t>Islander</a:t>
            </a:r>
            <a:r>
              <a:rPr sz="1000" spc="-25" dirty="0">
                <a:latin typeface="Arial"/>
                <a:cs typeface="Arial"/>
              </a:rPr>
              <a:t> </a:t>
            </a:r>
            <a:r>
              <a:rPr sz="1000" dirty="0">
                <a:latin typeface="Arial"/>
                <a:cs typeface="Arial"/>
              </a:rPr>
              <a:t>staff,</a:t>
            </a:r>
            <a:r>
              <a:rPr sz="1000" spc="-20" dirty="0">
                <a:latin typeface="Arial"/>
                <a:cs typeface="Arial"/>
              </a:rPr>
              <a:t> </a:t>
            </a:r>
            <a:r>
              <a:rPr sz="1000" dirty="0">
                <a:latin typeface="Arial"/>
                <a:cs typeface="Arial"/>
              </a:rPr>
              <a:t>students,</a:t>
            </a:r>
            <a:r>
              <a:rPr sz="1000" spc="-20" dirty="0">
                <a:latin typeface="Arial"/>
                <a:cs typeface="Arial"/>
              </a:rPr>
              <a:t> </a:t>
            </a:r>
            <a:r>
              <a:rPr sz="1000" dirty="0">
                <a:latin typeface="Arial"/>
                <a:cs typeface="Arial"/>
              </a:rPr>
              <a:t>alumni,</a:t>
            </a:r>
            <a:r>
              <a:rPr sz="1000" spc="-25" dirty="0">
                <a:latin typeface="Arial"/>
                <a:cs typeface="Arial"/>
              </a:rPr>
              <a:t> </a:t>
            </a:r>
            <a:r>
              <a:rPr sz="1000" dirty="0">
                <a:latin typeface="Arial"/>
                <a:cs typeface="Arial"/>
              </a:rPr>
              <a:t>partners</a:t>
            </a:r>
            <a:r>
              <a:rPr sz="1000" spc="-20" dirty="0">
                <a:latin typeface="Arial"/>
                <a:cs typeface="Arial"/>
              </a:rPr>
              <a:t> </a:t>
            </a:r>
            <a:r>
              <a:rPr sz="1000" dirty="0">
                <a:latin typeface="Arial"/>
                <a:cs typeface="Arial"/>
              </a:rPr>
              <a:t>and</a:t>
            </a:r>
            <a:r>
              <a:rPr sz="1000" spc="-20" dirty="0">
                <a:latin typeface="Arial"/>
                <a:cs typeface="Arial"/>
              </a:rPr>
              <a:t> </a:t>
            </a:r>
            <a:r>
              <a:rPr sz="1000" spc="-10" dirty="0">
                <a:latin typeface="Arial"/>
                <a:cs typeface="Arial"/>
              </a:rPr>
              <a:t>visitors.</a:t>
            </a:r>
            <a:endParaRPr sz="1000">
              <a:latin typeface="Arial"/>
              <a:cs typeface="Arial"/>
            </a:endParaRPr>
          </a:p>
          <a:p>
            <a:pPr>
              <a:lnSpc>
                <a:spcPct val="100000"/>
              </a:lnSpc>
              <a:spcBef>
                <a:spcPts val="100"/>
              </a:spcBef>
            </a:pPr>
            <a:endParaRPr sz="1000">
              <a:latin typeface="Arial"/>
              <a:cs typeface="Arial"/>
            </a:endParaRPr>
          </a:p>
          <a:p>
            <a:pPr marL="12700" marR="101600">
              <a:lnSpc>
                <a:spcPct val="100000"/>
              </a:lnSpc>
            </a:pPr>
            <a:r>
              <a:rPr sz="1000" dirty="0">
                <a:latin typeface="Arial"/>
                <a:cs typeface="Arial"/>
              </a:rPr>
              <a:t>We</a:t>
            </a:r>
            <a:r>
              <a:rPr sz="1000" spc="-15" dirty="0">
                <a:latin typeface="Arial"/>
                <a:cs typeface="Arial"/>
              </a:rPr>
              <a:t> </a:t>
            </a:r>
            <a:r>
              <a:rPr sz="1000" dirty="0">
                <a:latin typeface="Arial"/>
                <a:cs typeface="Arial"/>
              </a:rPr>
              <a:t>also</a:t>
            </a:r>
            <a:r>
              <a:rPr sz="1000" spc="-15" dirty="0">
                <a:latin typeface="Arial"/>
                <a:cs typeface="Arial"/>
              </a:rPr>
              <a:t> </a:t>
            </a:r>
            <a:r>
              <a:rPr sz="1000" dirty="0">
                <a:latin typeface="Arial"/>
                <a:cs typeface="Arial"/>
              </a:rPr>
              <a:t>acknowledge</a:t>
            </a:r>
            <a:r>
              <a:rPr sz="1000" spc="-15" dirty="0">
                <a:latin typeface="Arial"/>
                <a:cs typeface="Arial"/>
              </a:rPr>
              <a:t> </a:t>
            </a:r>
            <a:r>
              <a:rPr sz="1000" dirty="0">
                <a:latin typeface="Arial"/>
                <a:cs typeface="Arial"/>
              </a:rPr>
              <a:t>and</a:t>
            </a:r>
            <a:r>
              <a:rPr sz="1000" spc="-10" dirty="0">
                <a:latin typeface="Arial"/>
                <a:cs typeface="Arial"/>
              </a:rPr>
              <a:t> </a:t>
            </a:r>
            <a:r>
              <a:rPr sz="1000" dirty="0">
                <a:latin typeface="Arial"/>
                <a:cs typeface="Arial"/>
              </a:rPr>
              <a:t>respect</a:t>
            </a:r>
            <a:r>
              <a:rPr sz="1000" spc="-15" dirty="0">
                <a:latin typeface="Arial"/>
                <a:cs typeface="Arial"/>
              </a:rPr>
              <a:t> </a:t>
            </a:r>
            <a:r>
              <a:rPr sz="1000" dirty="0">
                <a:latin typeface="Arial"/>
                <a:cs typeface="Arial"/>
              </a:rPr>
              <a:t>the</a:t>
            </a:r>
            <a:r>
              <a:rPr sz="1000" spc="-30" dirty="0">
                <a:latin typeface="Arial"/>
                <a:cs typeface="Arial"/>
              </a:rPr>
              <a:t> </a:t>
            </a:r>
            <a:r>
              <a:rPr sz="1000" spc="-10" dirty="0">
                <a:latin typeface="Arial"/>
                <a:cs typeface="Arial"/>
              </a:rPr>
              <a:t>Traditional</a:t>
            </a:r>
            <a:r>
              <a:rPr sz="1000" spc="-15" dirty="0">
                <a:latin typeface="Arial"/>
                <a:cs typeface="Arial"/>
              </a:rPr>
              <a:t> </a:t>
            </a:r>
            <a:r>
              <a:rPr sz="1000" dirty="0">
                <a:latin typeface="Arial"/>
                <a:cs typeface="Arial"/>
              </a:rPr>
              <a:t>Owners</a:t>
            </a:r>
            <a:r>
              <a:rPr sz="1000" spc="-10" dirty="0">
                <a:latin typeface="Arial"/>
                <a:cs typeface="Arial"/>
              </a:rPr>
              <a:t> </a:t>
            </a:r>
            <a:r>
              <a:rPr sz="1000" dirty="0">
                <a:latin typeface="Arial"/>
                <a:cs typeface="Arial"/>
              </a:rPr>
              <a:t>of</a:t>
            </a:r>
            <a:r>
              <a:rPr sz="1000" spc="-15" dirty="0">
                <a:latin typeface="Arial"/>
                <a:cs typeface="Arial"/>
              </a:rPr>
              <a:t> </a:t>
            </a:r>
            <a:r>
              <a:rPr sz="1000" dirty="0">
                <a:latin typeface="Arial"/>
                <a:cs typeface="Arial"/>
              </a:rPr>
              <a:t>lands</a:t>
            </a:r>
            <a:r>
              <a:rPr sz="1000" spc="-15" dirty="0">
                <a:latin typeface="Arial"/>
                <a:cs typeface="Arial"/>
              </a:rPr>
              <a:t> </a:t>
            </a:r>
            <a:r>
              <a:rPr sz="1000" spc="-10" dirty="0">
                <a:latin typeface="Arial"/>
                <a:cs typeface="Arial"/>
              </a:rPr>
              <a:t>across </a:t>
            </a:r>
            <a:r>
              <a:rPr sz="1000" dirty="0">
                <a:latin typeface="Arial"/>
                <a:cs typeface="Arial"/>
              </a:rPr>
              <a:t>Australia,</a:t>
            </a:r>
            <a:r>
              <a:rPr sz="1000" spc="-40" dirty="0">
                <a:latin typeface="Arial"/>
                <a:cs typeface="Arial"/>
              </a:rPr>
              <a:t> </a:t>
            </a:r>
            <a:r>
              <a:rPr sz="1000" dirty="0">
                <a:latin typeface="Arial"/>
                <a:cs typeface="Arial"/>
              </a:rPr>
              <a:t>their</a:t>
            </a:r>
            <a:r>
              <a:rPr sz="1000" spc="-20" dirty="0">
                <a:latin typeface="Arial"/>
                <a:cs typeface="Arial"/>
              </a:rPr>
              <a:t> </a:t>
            </a:r>
            <a:r>
              <a:rPr sz="1000" spc="-10" dirty="0">
                <a:latin typeface="Arial"/>
                <a:cs typeface="Arial"/>
              </a:rPr>
              <a:t>Elders,</a:t>
            </a:r>
            <a:r>
              <a:rPr sz="1000" spc="-60" dirty="0">
                <a:latin typeface="Arial"/>
                <a:cs typeface="Arial"/>
              </a:rPr>
              <a:t> </a:t>
            </a:r>
            <a:r>
              <a:rPr sz="1000" dirty="0">
                <a:latin typeface="Arial"/>
                <a:cs typeface="Arial"/>
              </a:rPr>
              <a:t>Ancestors,</a:t>
            </a:r>
            <a:r>
              <a:rPr sz="1000" spc="-25" dirty="0">
                <a:latin typeface="Arial"/>
                <a:cs typeface="Arial"/>
              </a:rPr>
              <a:t> </a:t>
            </a:r>
            <a:r>
              <a:rPr sz="1000" dirty="0">
                <a:latin typeface="Arial"/>
                <a:cs typeface="Arial"/>
              </a:rPr>
              <a:t>cultures,</a:t>
            </a:r>
            <a:r>
              <a:rPr sz="1000" spc="-25" dirty="0">
                <a:latin typeface="Arial"/>
                <a:cs typeface="Arial"/>
              </a:rPr>
              <a:t> </a:t>
            </a:r>
            <a:r>
              <a:rPr sz="1000" dirty="0">
                <a:latin typeface="Arial"/>
                <a:cs typeface="Arial"/>
              </a:rPr>
              <a:t>and</a:t>
            </a:r>
            <a:r>
              <a:rPr sz="1000" spc="-20" dirty="0">
                <a:latin typeface="Arial"/>
                <a:cs typeface="Arial"/>
              </a:rPr>
              <a:t> </a:t>
            </a:r>
            <a:r>
              <a:rPr sz="1000" dirty="0">
                <a:latin typeface="Arial"/>
                <a:cs typeface="Arial"/>
              </a:rPr>
              <a:t>heritage,</a:t>
            </a:r>
            <a:r>
              <a:rPr sz="1000" spc="-25" dirty="0">
                <a:latin typeface="Arial"/>
                <a:cs typeface="Arial"/>
              </a:rPr>
              <a:t> </a:t>
            </a:r>
            <a:r>
              <a:rPr sz="1000" dirty="0">
                <a:latin typeface="Arial"/>
                <a:cs typeface="Arial"/>
              </a:rPr>
              <a:t>and</a:t>
            </a:r>
            <a:r>
              <a:rPr sz="1000" spc="-20" dirty="0">
                <a:latin typeface="Arial"/>
                <a:cs typeface="Arial"/>
              </a:rPr>
              <a:t> </a:t>
            </a:r>
            <a:r>
              <a:rPr sz="1000" dirty="0">
                <a:latin typeface="Arial"/>
                <a:cs typeface="Arial"/>
              </a:rPr>
              <a:t>recognise</a:t>
            </a:r>
            <a:r>
              <a:rPr sz="1000" spc="-25" dirty="0">
                <a:latin typeface="Arial"/>
                <a:cs typeface="Arial"/>
              </a:rPr>
              <a:t> the </a:t>
            </a:r>
            <a:r>
              <a:rPr sz="1000" dirty="0">
                <a:latin typeface="Arial"/>
                <a:cs typeface="Arial"/>
              </a:rPr>
              <a:t>continuing</a:t>
            </a:r>
            <a:r>
              <a:rPr sz="1000" spc="-25" dirty="0">
                <a:latin typeface="Arial"/>
                <a:cs typeface="Arial"/>
              </a:rPr>
              <a:t> </a:t>
            </a:r>
            <a:r>
              <a:rPr sz="1000" dirty="0">
                <a:latin typeface="Arial"/>
                <a:cs typeface="Arial"/>
              </a:rPr>
              <a:t>sovereignties</a:t>
            </a:r>
            <a:r>
              <a:rPr sz="1000" spc="-15" dirty="0">
                <a:latin typeface="Arial"/>
                <a:cs typeface="Arial"/>
              </a:rPr>
              <a:t> </a:t>
            </a:r>
            <a:r>
              <a:rPr sz="1000" dirty="0">
                <a:latin typeface="Arial"/>
                <a:cs typeface="Arial"/>
              </a:rPr>
              <a:t>of</a:t>
            </a:r>
            <a:r>
              <a:rPr sz="1000" spc="-15" dirty="0">
                <a:latin typeface="Arial"/>
                <a:cs typeface="Arial"/>
              </a:rPr>
              <a:t> </a:t>
            </a:r>
            <a:r>
              <a:rPr sz="1000" spc="-10" dirty="0">
                <a:latin typeface="Arial"/>
                <a:cs typeface="Arial"/>
              </a:rPr>
              <a:t>all</a:t>
            </a:r>
            <a:r>
              <a:rPr sz="1000" spc="-60" dirty="0">
                <a:latin typeface="Arial"/>
                <a:cs typeface="Arial"/>
              </a:rPr>
              <a:t> </a:t>
            </a:r>
            <a:r>
              <a:rPr sz="1000" dirty="0">
                <a:latin typeface="Arial"/>
                <a:cs typeface="Arial"/>
              </a:rPr>
              <a:t>Aboriginal</a:t>
            </a:r>
            <a:r>
              <a:rPr sz="1000" spc="-15" dirty="0">
                <a:latin typeface="Arial"/>
                <a:cs typeface="Arial"/>
              </a:rPr>
              <a:t> </a:t>
            </a:r>
            <a:r>
              <a:rPr sz="1000" dirty="0">
                <a:latin typeface="Arial"/>
                <a:cs typeface="Arial"/>
              </a:rPr>
              <a:t>and</a:t>
            </a:r>
            <a:r>
              <a:rPr sz="1000" spc="-30" dirty="0">
                <a:latin typeface="Arial"/>
                <a:cs typeface="Arial"/>
              </a:rPr>
              <a:t> </a:t>
            </a:r>
            <a:r>
              <a:rPr sz="1000" spc="-20" dirty="0">
                <a:latin typeface="Arial"/>
                <a:cs typeface="Arial"/>
              </a:rPr>
              <a:t>Torres</a:t>
            </a:r>
            <a:r>
              <a:rPr sz="1000" spc="-15" dirty="0">
                <a:latin typeface="Arial"/>
                <a:cs typeface="Arial"/>
              </a:rPr>
              <a:t> </a:t>
            </a:r>
            <a:r>
              <a:rPr sz="1000" dirty="0">
                <a:latin typeface="Arial"/>
                <a:cs typeface="Arial"/>
              </a:rPr>
              <a:t>Strait</a:t>
            </a:r>
            <a:r>
              <a:rPr sz="1000" spc="-15" dirty="0">
                <a:latin typeface="Arial"/>
                <a:cs typeface="Arial"/>
              </a:rPr>
              <a:t> </a:t>
            </a:r>
            <a:r>
              <a:rPr sz="1000" dirty="0">
                <a:latin typeface="Arial"/>
                <a:cs typeface="Arial"/>
              </a:rPr>
              <a:t>Islander</a:t>
            </a:r>
            <a:r>
              <a:rPr sz="1000" spc="-15" dirty="0">
                <a:latin typeface="Arial"/>
                <a:cs typeface="Arial"/>
              </a:rPr>
              <a:t> </a:t>
            </a:r>
            <a:r>
              <a:rPr sz="1000" spc="-10" dirty="0">
                <a:latin typeface="Arial"/>
                <a:cs typeface="Arial"/>
              </a:rPr>
              <a:t>Nations.</a:t>
            </a:r>
            <a:endParaRPr sz="1000">
              <a:latin typeface="Arial"/>
              <a:cs typeface="Arial"/>
            </a:endParaRPr>
          </a:p>
        </p:txBody>
      </p:sp>
      <p:sp>
        <p:nvSpPr>
          <p:cNvPr id="5" name="object 5"/>
          <p:cNvSpPr txBox="1">
            <a:spLocks noGrp="1"/>
          </p:cNvSpPr>
          <p:nvPr>
            <p:ph type="title"/>
          </p:nvPr>
        </p:nvSpPr>
        <p:spPr>
          <a:xfrm>
            <a:off x="513233" y="1860675"/>
            <a:ext cx="3301365" cy="878840"/>
          </a:xfrm>
          <a:prstGeom prst="rect">
            <a:avLst/>
          </a:prstGeom>
        </p:spPr>
        <p:txBody>
          <a:bodyPr vert="horz" wrap="square" lIns="0" tIns="12700" rIns="0" bIns="0" rtlCol="0">
            <a:spAutoFit/>
          </a:bodyPr>
          <a:lstStyle/>
          <a:p>
            <a:pPr marL="12700" marR="5080">
              <a:lnSpc>
                <a:spcPct val="100000"/>
              </a:lnSpc>
              <a:spcBef>
                <a:spcPts val="100"/>
              </a:spcBef>
            </a:pPr>
            <a:r>
              <a:rPr sz="2800" spc="-10" dirty="0">
                <a:solidFill>
                  <a:srgbClr val="000000"/>
                </a:solidFill>
                <a:latin typeface="Tahoma"/>
                <a:cs typeface="Tahoma"/>
              </a:rPr>
              <a:t>Acknowledgement</a:t>
            </a:r>
            <a:r>
              <a:rPr sz="2800" spc="-155" dirty="0">
                <a:solidFill>
                  <a:srgbClr val="000000"/>
                </a:solidFill>
                <a:latin typeface="Tahoma"/>
                <a:cs typeface="Tahoma"/>
              </a:rPr>
              <a:t> </a:t>
            </a:r>
            <a:r>
              <a:rPr sz="2800" spc="-35" dirty="0">
                <a:solidFill>
                  <a:srgbClr val="000000"/>
                </a:solidFill>
                <a:latin typeface="Tahoma"/>
                <a:cs typeface="Tahoma"/>
              </a:rPr>
              <a:t>of </a:t>
            </a:r>
            <a:r>
              <a:rPr sz="2800" spc="-10" dirty="0">
                <a:solidFill>
                  <a:srgbClr val="000000"/>
                </a:solidFill>
                <a:latin typeface="Tahoma"/>
                <a:cs typeface="Tahoma"/>
              </a:rPr>
              <a:t>Country</a:t>
            </a:r>
            <a:endParaRPr sz="2800">
              <a:latin typeface="Tahoma"/>
              <a:cs typeface="Tahoma"/>
            </a:endParaRPr>
          </a:p>
        </p:txBody>
      </p:sp>
      <p:pic>
        <p:nvPicPr>
          <p:cNvPr id="6" name="object 6"/>
          <p:cNvPicPr/>
          <p:nvPr/>
        </p:nvPicPr>
        <p:blipFill>
          <a:blip r:embed="rId4" cstate="print"/>
          <a:stretch>
            <a:fillRect/>
          </a:stretch>
        </p:blipFill>
        <p:spPr>
          <a:xfrm>
            <a:off x="7434071" y="402335"/>
            <a:ext cx="4754879" cy="5202935"/>
          </a:xfrm>
          <a:prstGeom prst="rect">
            <a:avLst/>
          </a:prstGeom>
        </p:spPr>
      </p:pic>
      <p:pic>
        <p:nvPicPr>
          <p:cNvPr id="7" name="object 7"/>
          <p:cNvPicPr/>
          <p:nvPr/>
        </p:nvPicPr>
        <p:blipFill>
          <a:blip r:embed="rId5" cstate="print"/>
          <a:stretch>
            <a:fillRect/>
          </a:stretch>
        </p:blipFill>
        <p:spPr>
          <a:xfrm>
            <a:off x="6358128" y="4949951"/>
            <a:ext cx="899158" cy="826007"/>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449927"/>
            <a:ext cx="9687755" cy="584775"/>
          </a:xfrm>
          <a:prstGeom prst="rect">
            <a:avLst/>
          </a:prstGeom>
        </p:spPr>
        <p:txBody>
          <a:bodyPr wrap="square" lIns="91440" tIns="45720" rIns="91440" bIns="45720" anchor="t" anchorCtr="0">
            <a:spAutoFit/>
          </a:bodyPr>
          <a:lstStyle/>
          <a:p>
            <a:r>
              <a:rPr lang="en-US" altLang="ja-JP" b="1" dirty="0">
                <a:latin typeface="DIN 2014 Light"/>
              </a:rPr>
              <a:t>D</a:t>
            </a:r>
            <a:r>
              <a:rPr lang="ja-JP" b="1">
                <a:latin typeface="DIN 2014 Light"/>
              </a:rPr>
              <a:t>ata </a:t>
            </a:r>
            <a:r>
              <a:rPr lang="en-US" altLang="ja-JP" b="1" dirty="0">
                <a:latin typeface="DIN 2014 Light"/>
              </a:rPr>
              <a:t>Visualization</a:t>
            </a:r>
            <a:endParaRPr lang="ja-JP" altLang="en-US" b="1">
              <a:latin typeface="DIN 2014 Light"/>
            </a:endParaRPr>
          </a:p>
        </p:txBody>
      </p:sp>
      <p:sp>
        <p:nvSpPr>
          <p:cNvPr id="9" name="TextBox 8">
            <a:extLst>
              <a:ext uri="{FF2B5EF4-FFF2-40B4-BE49-F238E27FC236}">
                <a16:creationId xmlns:a16="http://schemas.microsoft.com/office/drawing/2014/main" id="{1CEA5863-4560-3561-7CAF-7DDF6860B347}"/>
              </a:ext>
            </a:extLst>
          </p:cNvPr>
          <p:cNvSpPr txBox="1"/>
          <p:nvPr/>
        </p:nvSpPr>
        <p:spPr>
          <a:xfrm>
            <a:off x="430279" y="1166166"/>
            <a:ext cx="6639823" cy="496931"/>
          </a:xfrm>
          <a:prstGeom prst="rect">
            <a:avLst/>
          </a:prstGeom>
          <a:noFill/>
        </p:spPr>
        <p:txBody>
          <a:bodyPr wrap="square">
            <a:spAutoFit/>
          </a:bodyPr>
          <a:lstStyle/>
          <a:p>
            <a:pPr>
              <a:lnSpc>
                <a:spcPct val="150000"/>
              </a:lnSpc>
            </a:pPr>
            <a:r>
              <a:rPr lang="en-US" altLang="zh-CN" sz="2000" b="1" dirty="0">
                <a:latin typeface="Arial" panose="020B0604020202020204" pitchFamily="34" charset="0"/>
                <a:cs typeface="Arial" panose="020B0604020202020204" pitchFamily="34" charset="0"/>
              </a:rPr>
              <a:t>Data visualization in Machine Learning</a:t>
            </a:r>
            <a:endParaRPr lang="en-US" sz="2000" b="1"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17C1D206-4A3A-DC74-2649-C1DEFBB814D6}"/>
              </a:ext>
            </a:extLst>
          </p:cNvPr>
          <p:cNvSpPr txBox="1"/>
          <p:nvPr/>
        </p:nvSpPr>
        <p:spPr>
          <a:xfrm>
            <a:off x="430279" y="1663097"/>
            <a:ext cx="10042900" cy="4242123"/>
          </a:xfrm>
          <a:prstGeom prst="rect">
            <a:avLst/>
          </a:prstGeom>
          <a:noFill/>
        </p:spPr>
        <p:txBody>
          <a:bodyPr wrap="square">
            <a:spAutoFit/>
          </a:bodyPr>
          <a:lstStyle/>
          <a:p>
            <a:pPr>
              <a:lnSpc>
                <a:spcPct val="150000"/>
              </a:lnSpc>
              <a:spcAft>
                <a:spcPts val="1200"/>
              </a:spcAft>
            </a:pPr>
            <a:r>
              <a:rPr lang="en-US" dirty="0">
                <a:latin typeface="Arial" panose="020B0604020202020204" pitchFamily="34" charset="0"/>
                <a:cs typeface="Arial" panose="020B0604020202020204" pitchFamily="34" charset="0"/>
              </a:rPr>
              <a:t>visualizing your data is crucial both before and after deploying machine learning algorithms.</a:t>
            </a:r>
          </a:p>
          <a:p>
            <a:pPr>
              <a:lnSpc>
                <a:spcPct val="150000"/>
              </a:lnSpc>
              <a:spcAft>
                <a:spcPts val="1200"/>
              </a:spcAft>
              <a:buFont typeface="Arial" panose="020B0604020202020204" pitchFamily="34" charset="0"/>
              <a:buChar char="•"/>
            </a:pPr>
            <a:r>
              <a:rPr lang="en-US" b="1" dirty="0">
                <a:latin typeface="Arial" panose="020B0604020202020204" pitchFamily="34" charset="0"/>
                <a:cs typeface="Arial" panose="020B0604020202020204" pitchFamily="34" charset="0"/>
              </a:rPr>
              <a:t>Before Deployment</a:t>
            </a:r>
            <a:r>
              <a:rPr lang="en-US" dirty="0">
                <a:latin typeface="Arial" panose="020B0604020202020204" pitchFamily="34" charset="0"/>
                <a:cs typeface="Arial" panose="020B0604020202020204" pitchFamily="34" charset="0"/>
              </a:rPr>
              <a:t>: Visualization helps in understanding the dataset, identifying patterns, trends, and outliers, and ensuring data quality. It aids in feature selection, understanding correlations, and deciding on preprocessing steps.</a:t>
            </a:r>
          </a:p>
          <a:p>
            <a:pPr>
              <a:lnSpc>
                <a:spcPct val="150000"/>
              </a:lnSpc>
              <a:spcAft>
                <a:spcPts val="1200"/>
              </a:spcAft>
              <a:buFont typeface="Arial" panose="020B0604020202020204" pitchFamily="34" charset="0"/>
              <a:buChar char="•"/>
            </a:pPr>
            <a:r>
              <a:rPr lang="en-US" b="1" dirty="0">
                <a:latin typeface="Arial" panose="020B0604020202020204" pitchFamily="34" charset="0"/>
                <a:cs typeface="Arial" panose="020B0604020202020204" pitchFamily="34" charset="0"/>
              </a:rPr>
              <a:t>After Deployment</a:t>
            </a:r>
            <a:r>
              <a:rPr lang="en-US" dirty="0">
                <a:latin typeface="Arial" panose="020B0604020202020204" pitchFamily="34" charset="0"/>
                <a:cs typeface="Arial" panose="020B0604020202020204" pitchFamily="34" charset="0"/>
              </a:rPr>
              <a:t>: Visualization allows you to assess the performance of the model, understand predictions, interpret model behavior, and communicate results. It helps in monitoring the model's effectiveness over time, identifying any issues, and making necessary adjustments.</a:t>
            </a:r>
          </a:p>
          <a:p>
            <a:pPr>
              <a:lnSpc>
                <a:spcPct val="150000"/>
              </a:lnSpc>
              <a:spcAft>
                <a:spcPts val="1200"/>
              </a:spcAft>
            </a:pPr>
            <a:r>
              <a:rPr lang="en-US" dirty="0">
                <a:latin typeface="Arial" panose="020B0604020202020204" pitchFamily="34" charset="0"/>
                <a:cs typeface="Arial" panose="020B0604020202020204" pitchFamily="34" charset="0"/>
              </a:rPr>
              <a:t>Data visualization can help you find good machine learning model and help you evaluate after that.</a:t>
            </a:r>
          </a:p>
        </p:txBody>
      </p:sp>
    </p:spTree>
    <p:extLst>
      <p:ext uri="{BB962C8B-B14F-4D97-AF65-F5344CB8AC3E}">
        <p14:creationId xmlns:p14="http://schemas.microsoft.com/office/powerpoint/2010/main" val="27245252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449927"/>
            <a:ext cx="9687755" cy="584775"/>
          </a:xfrm>
          <a:prstGeom prst="rect">
            <a:avLst/>
          </a:prstGeom>
        </p:spPr>
        <p:txBody>
          <a:bodyPr wrap="square" lIns="91440" tIns="45720" rIns="91440" bIns="45720" anchor="t" anchorCtr="0">
            <a:spAutoFit/>
          </a:bodyPr>
          <a:lstStyle/>
          <a:p>
            <a:r>
              <a:rPr lang="en-US" altLang="ja-JP" b="1">
                <a:latin typeface="DIN 2014 Light"/>
              </a:rPr>
              <a:t>D</a:t>
            </a:r>
            <a:r>
              <a:rPr lang="ja-JP" b="1">
                <a:latin typeface="DIN 2014 Light"/>
              </a:rPr>
              <a:t>ata </a:t>
            </a:r>
            <a:r>
              <a:rPr lang="en-US" altLang="ja-JP" b="1">
                <a:latin typeface="DIN 2014 Light"/>
              </a:rPr>
              <a:t>Visualization- Why visualization</a:t>
            </a:r>
            <a:endParaRPr lang="ja-JP" altLang="en-US" b="1">
              <a:latin typeface="DIN 2014 Light"/>
            </a:endParaRPr>
          </a:p>
        </p:txBody>
      </p:sp>
      <p:sp>
        <p:nvSpPr>
          <p:cNvPr id="5" name="Text Placeholder 4">
            <a:extLst>
              <a:ext uri="{FF2B5EF4-FFF2-40B4-BE49-F238E27FC236}">
                <a16:creationId xmlns:a16="http://schemas.microsoft.com/office/drawing/2014/main" id="{CBBD7D4D-E744-1D36-D40C-E000E0D99B41}"/>
              </a:ext>
            </a:extLst>
          </p:cNvPr>
          <p:cNvSpPr>
            <a:spLocks noGrp="1"/>
          </p:cNvSpPr>
          <p:nvPr>
            <p:ph type="body" sz="quarter" idx="11"/>
          </p:nvPr>
        </p:nvSpPr>
        <p:spPr/>
        <p:txBody>
          <a:bodyPr/>
          <a:lstStyle/>
          <a:p>
            <a:endParaRPr lang="en-US"/>
          </a:p>
        </p:txBody>
      </p:sp>
      <p:pic>
        <p:nvPicPr>
          <p:cNvPr id="2" name="Picture 1" descr="A group of graphs with dots&#10;&#10;Description automatically generated">
            <a:extLst>
              <a:ext uri="{FF2B5EF4-FFF2-40B4-BE49-F238E27FC236}">
                <a16:creationId xmlns:a16="http://schemas.microsoft.com/office/drawing/2014/main" id="{4E226577-FA07-4A86-8487-3FB4796E1CAB}"/>
              </a:ext>
            </a:extLst>
          </p:cNvPr>
          <p:cNvPicPr>
            <a:picLocks noChangeAspect="1"/>
          </p:cNvPicPr>
          <p:nvPr/>
        </p:nvPicPr>
        <p:blipFill>
          <a:blip r:embed="rId2"/>
          <a:stretch>
            <a:fillRect/>
          </a:stretch>
        </p:blipFill>
        <p:spPr>
          <a:xfrm>
            <a:off x="5656347" y="1074964"/>
            <a:ext cx="6374947" cy="4708072"/>
          </a:xfrm>
          <a:prstGeom prst="rect">
            <a:avLst/>
          </a:prstGeom>
        </p:spPr>
      </p:pic>
      <p:sp>
        <p:nvSpPr>
          <p:cNvPr id="6" name="TextBox 5">
            <a:extLst>
              <a:ext uri="{FF2B5EF4-FFF2-40B4-BE49-F238E27FC236}">
                <a16:creationId xmlns:a16="http://schemas.microsoft.com/office/drawing/2014/main" id="{92BA2C56-2785-D4AC-8A3E-7AA5B7FB86D2}"/>
              </a:ext>
            </a:extLst>
          </p:cNvPr>
          <p:cNvSpPr txBox="1"/>
          <p:nvPr/>
        </p:nvSpPr>
        <p:spPr>
          <a:xfrm>
            <a:off x="430280" y="1296473"/>
            <a:ext cx="560476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t>Visual representations contain much more information than a few summary</a:t>
            </a:r>
          </a:p>
        </p:txBody>
      </p:sp>
      <p:pic>
        <p:nvPicPr>
          <p:cNvPr id="3" name="Picture 2" descr="A table with numbers and letters&#10;&#10;Description automatically generated">
            <a:extLst>
              <a:ext uri="{FF2B5EF4-FFF2-40B4-BE49-F238E27FC236}">
                <a16:creationId xmlns:a16="http://schemas.microsoft.com/office/drawing/2014/main" id="{D1BACDB0-1DC9-F7D4-A6E4-B7B30919A833}"/>
              </a:ext>
            </a:extLst>
          </p:cNvPr>
          <p:cNvPicPr>
            <a:picLocks noChangeAspect="1"/>
          </p:cNvPicPr>
          <p:nvPr/>
        </p:nvPicPr>
        <p:blipFill>
          <a:blip r:embed="rId3"/>
          <a:stretch>
            <a:fillRect/>
          </a:stretch>
        </p:blipFill>
        <p:spPr>
          <a:xfrm>
            <a:off x="430280" y="3291401"/>
            <a:ext cx="5044734" cy="3354864"/>
          </a:xfrm>
          <a:prstGeom prst="rect">
            <a:avLst/>
          </a:prstGeom>
        </p:spPr>
      </p:pic>
      <p:sp>
        <p:nvSpPr>
          <p:cNvPr id="7" name="TextBox 6">
            <a:extLst>
              <a:ext uri="{FF2B5EF4-FFF2-40B4-BE49-F238E27FC236}">
                <a16:creationId xmlns:a16="http://schemas.microsoft.com/office/drawing/2014/main" id="{D77E886E-42D9-72FF-DEDD-4A4D2EB569C1}"/>
              </a:ext>
            </a:extLst>
          </p:cNvPr>
          <p:cNvSpPr txBox="1"/>
          <p:nvPr/>
        </p:nvSpPr>
        <p:spPr>
          <a:xfrm>
            <a:off x="430280" y="2535089"/>
            <a:ext cx="560476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i="1" dirty="0"/>
              <a:t>If you only view the table below? Can you find the relation between x and y?</a:t>
            </a:r>
          </a:p>
        </p:txBody>
      </p:sp>
    </p:spTree>
    <p:extLst>
      <p:ext uri="{BB962C8B-B14F-4D97-AF65-F5344CB8AC3E}">
        <p14:creationId xmlns:p14="http://schemas.microsoft.com/office/powerpoint/2010/main" val="35240460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334486" y="319298"/>
            <a:ext cx="9687755" cy="584775"/>
          </a:xfrm>
          <a:prstGeom prst="rect">
            <a:avLst/>
          </a:prstGeom>
        </p:spPr>
        <p:txBody>
          <a:bodyPr wrap="square" lIns="91440" tIns="45720" rIns="91440" bIns="45720" anchor="t" anchorCtr="0">
            <a:spAutoFit/>
          </a:bodyPr>
          <a:lstStyle/>
          <a:p>
            <a:r>
              <a:rPr lang="en-US" altLang="ja-JP" b="1" dirty="0">
                <a:latin typeface="DIN 2014 Light"/>
              </a:rPr>
              <a:t>Basic Charts</a:t>
            </a:r>
            <a:r>
              <a:rPr lang="zh-CN" altLang="en-US" b="1" dirty="0">
                <a:latin typeface="DIN 2014 Light"/>
              </a:rPr>
              <a:t> </a:t>
            </a:r>
            <a:endParaRPr lang="en-US" altLang="ja-JP" dirty="0"/>
          </a:p>
        </p:txBody>
      </p:sp>
      <p:pic>
        <p:nvPicPr>
          <p:cNvPr id="8" name="Picture 7" descr="A graph with a line and a line&#10;&#10;Description automatically generated">
            <a:extLst>
              <a:ext uri="{FF2B5EF4-FFF2-40B4-BE49-F238E27FC236}">
                <a16:creationId xmlns:a16="http://schemas.microsoft.com/office/drawing/2014/main" id="{6B7249D3-D105-972E-AE2B-5B1B51080361}"/>
              </a:ext>
            </a:extLst>
          </p:cNvPr>
          <p:cNvPicPr>
            <a:picLocks noChangeAspect="1"/>
          </p:cNvPicPr>
          <p:nvPr/>
        </p:nvPicPr>
        <p:blipFill>
          <a:blip r:embed="rId2"/>
          <a:stretch>
            <a:fillRect/>
          </a:stretch>
        </p:blipFill>
        <p:spPr>
          <a:xfrm>
            <a:off x="5937089" y="944980"/>
            <a:ext cx="5920425" cy="4867233"/>
          </a:xfrm>
          <a:prstGeom prst="rect">
            <a:avLst/>
          </a:prstGeom>
        </p:spPr>
      </p:pic>
      <p:sp>
        <p:nvSpPr>
          <p:cNvPr id="3" name="TextBox 2">
            <a:extLst>
              <a:ext uri="{FF2B5EF4-FFF2-40B4-BE49-F238E27FC236}">
                <a16:creationId xmlns:a16="http://schemas.microsoft.com/office/drawing/2014/main" id="{2155E6D0-25AD-CC01-301B-508896F0B69E}"/>
              </a:ext>
            </a:extLst>
          </p:cNvPr>
          <p:cNvSpPr txBox="1"/>
          <p:nvPr/>
        </p:nvSpPr>
        <p:spPr>
          <a:xfrm>
            <a:off x="334486" y="1236789"/>
            <a:ext cx="6097604" cy="400110"/>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Line Charts</a:t>
            </a:r>
          </a:p>
        </p:txBody>
      </p:sp>
      <p:sp>
        <p:nvSpPr>
          <p:cNvPr id="6" name="TextBox 5">
            <a:extLst>
              <a:ext uri="{FF2B5EF4-FFF2-40B4-BE49-F238E27FC236}">
                <a16:creationId xmlns:a16="http://schemas.microsoft.com/office/drawing/2014/main" id="{302F82F6-0245-99DD-C60A-D37F8D19CCB0}"/>
              </a:ext>
            </a:extLst>
          </p:cNvPr>
          <p:cNvSpPr txBox="1"/>
          <p:nvPr/>
        </p:nvSpPr>
        <p:spPr>
          <a:xfrm>
            <a:off x="334486" y="2142870"/>
            <a:ext cx="5411796" cy="2980688"/>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Suitable Data</a:t>
            </a:r>
            <a:r>
              <a:rPr lang="en-US" sz="1600" dirty="0">
                <a:latin typeface="Arial" panose="020B0604020202020204" pitchFamily="34" charset="0"/>
                <a:cs typeface="Arial" panose="020B0604020202020204" pitchFamily="34" charset="0"/>
              </a:rPr>
              <a:t>: Time series data.</a:t>
            </a:r>
          </a:p>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Characteristics</a:t>
            </a:r>
            <a:r>
              <a:rPr lang="en-US" sz="1600" dirty="0">
                <a:latin typeface="Arial" panose="020B0604020202020204" pitchFamily="34" charset="0"/>
                <a:cs typeface="Arial" panose="020B0604020202020204" pitchFamily="34" charset="0"/>
              </a:rPr>
              <a:t>: Displays trends over time by connecting data points with a line.</a:t>
            </a:r>
          </a:p>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Comparison</a:t>
            </a:r>
            <a:r>
              <a:rPr lang="en-US" sz="1600" dirty="0">
                <a:latin typeface="Arial" panose="020B0604020202020204" pitchFamily="34" charset="0"/>
                <a:cs typeface="Arial" panose="020B0604020202020204" pitchFamily="34" charset="0"/>
              </a:rPr>
              <a:t>: Unlike scatter plots, line charts emphasize continuity between data points, making them ideal for time-based data.</a:t>
            </a:r>
          </a:p>
        </p:txBody>
      </p:sp>
    </p:spTree>
    <p:extLst>
      <p:ext uri="{BB962C8B-B14F-4D97-AF65-F5344CB8AC3E}">
        <p14:creationId xmlns:p14="http://schemas.microsoft.com/office/powerpoint/2010/main" val="21099353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334486" y="334424"/>
            <a:ext cx="9687755" cy="584775"/>
          </a:xfrm>
          <a:prstGeom prst="rect">
            <a:avLst/>
          </a:prstGeom>
        </p:spPr>
        <p:txBody>
          <a:bodyPr wrap="square" lIns="91440" tIns="45720" rIns="91440" bIns="45720" anchor="t" anchorCtr="0">
            <a:spAutoFit/>
          </a:bodyPr>
          <a:lstStyle/>
          <a:p>
            <a:r>
              <a:rPr lang="en-US" altLang="ja-JP" b="1" dirty="0">
                <a:latin typeface="DIN 2014 Light"/>
              </a:rPr>
              <a:t>Basic Charts</a:t>
            </a:r>
            <a:endParaRPr lang="en-US" altLang="ja-JP" dirty="0"/>
          </a:p>
        </p:txBody>
      </p:sp>
      <p:pic>
        <p:nvPicPr>
          <p:cNvPr id="9" name="Picture 8" descr="A graph of different colored bars&#10;&#10;Description automatically generated">
            <a:extLst>
              <a:ext uri="{FF2B5EF4-FFF2-40B4-BE49-F238E27FC236}">
                <a16:creationId xmlns:a16="http://schemas.microsoft.com/office/drawing/2014/main" id="{39AEB290-EF61-32B5-710D-2D466AFDF686}"/>
              </a:ext>
            </a:extLst>
          </p:cNvPr>
          <p:cNvPicPr>
            <a:picLocks noChangeAspect="1"/>
          </p:cNvPicPr>
          <p:nvPr/>
        </p:nvPicPr>
        <p:blipFill>
          <a:blip r:embed="rId2"/>
          <a:stretch>
            <a:fillRect/>
          </a:stretch>
        </p:blipFill>
        <p:spPr>
          <a:xfrm>
            <a:off x="5668743" y="2088682"/>
            <a:ext cx="6327117" cy="3416968"/>
          </a:xfrm>
          <a:prstGeom prst="rect">
            <a:avLst/>
          </a:prstGeom>
        </p:spPr>
      </p:pic>
      <p:sp>
        <p:nvSpPr>
          <p:cNvPr id="2" name="TextBox 1">
            <a:extLst>
              <a:ext uri="{FF2B5EF4-FFF2-40B4-BE49-F238E27FC236}">
                <a16:creationId xmlns:a16="http://schemas.microsoft.com/office/drawing/2014/main" id="{79124DD7-8D1C-712A-A1C8-7435AD66FE66}"/>
              </a:ext>
            </a:extLst>
          </p:cNvPr>
          <p:cNvSpPr txBox="1"/>
          <p:nvPr/>
        </p:nvSpPr>
        <p:spPr>
          <a:xfrm>
            <a:off x="334486" y="1152295"/>
            <a:ext cx="6097604" cy="400110"/>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Bar Charts</a:t>
            </a:r>
          </a:p>
        </p:txBody>
      </p:sp>
      <p:sp>
        <p:nvSpPr>
          <p:cNvPr id="5" name="TextBox 4">
            <a:extLst>
              <a:ext uri="{FF2B5EF4-FFF2-40B4-BE49-F238E27FC236}">
                <a16:creationId xmlns:a16="http://schemas.microsoft.com/office/drawing/2014/main" id="{D2D088E8-FEE4-E314-AB36-BD013AF396F0}"/>
              </a:ext>
            </a:extLst>
          </p:cNvPr>
          <p:cNvSpPr txBox="1"/>
          <p:nvPr/>
        </p:nvSpPr>
        <p:spPr>
          <a:xfrm>
            <a:off x="334487" y="1913096"/>
            <a:ext cx="5074912" cy="3955442"/>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Suitable Data</a:t>
            </a:r>
            <a:r>
              <a:rPr lang="en-US" sz="1600" dirty="0">
                <a:latin typeface="Arial" panose="020B0604020202020204" pitchFamily="34" charset="0"/>
                <a:cs typeface="Arial" panose="020B0604020202020204" pitchFamily="34" charset="0"/>
              </a:rPr>
              <a:t>: Categorical data.</a:t>
            </a:r>
          </a:p>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Characteristics</a:t>
            </a:r>
            <a:r>
              <a:rPr lang="en-US" sz="1600" dirty="0">
                <a:latin typeface="Arial" panose="020B0604020202020204" pitchFamily="34" charset="0"/>
                <a:cs typeface="Arial" panose="020B0604020202020204" pitchFamily="34" charset="0"/>
              </a:rPr>
              <a:t>: Compares quantities across categories using rectangular bars. </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Each bar’s length is proportional to the value it represents.</a:t>
            </a:r>
          </a:p>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Comparison</a:t>
            </a:r>
            <a:r>
              <a:rPr lang="en-US" sz="1600" dirty="0">
                <a:latin typeface="Arial" panose="020B0604020202020204" pitchFamily="34" charset="0"/>
                <a:cs typeface="Arial" panose="020B0604020202020204" pitchFamily="34" charset="0"/>
              </a:rPr>
              <a:t>: Better than pie charts for showing exact values and making comparisons between categories.</a:t>
            </a:r>
          </a:p>
        </p:txBody>
      </p:sp>
    </p:spTree>
    <p:extLst>
      <p:ext uri="{BB962C8B-B14F-4D97-AF65-F5344CB8AC3E}">
        <p14:creationId xmlns:p14="http://schemas.microsoft.com/office/powerpoint/2010/main" val="41783048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334486" y="449927"/>
            <a:ext cx="9687755" cy="584775"/>
          </a:xfrm>
          <a:prstGeom prst="rect">
            <a:avLst/>
          </a:prstGeom>
        </p:spPr>
        <p:txBody>
          <a:bodyPr wrap="square" lIns="91440" tIns="45720" rIns="91440" bIns="45720" anchor="t" anchorCtr="0">
            <a:spAutoFit/>
          </a:bodyPr>
          <a:lstStyle/>
          <a:p>
            <a:r>
              <a:rPr lang="en-US" altLang="ja-JP" b="1" dirty="0">
                <a:latin typeface="DIN 2014 Light"/>
              </a:rPr>
              <a:t>Basic Charts</a:t>
            </a:r>
            <a:endParaRPr lang="en-US" altLang="ja-JP" dirty="0"/>
          </a:p>
        </p:txBody>
      </p:sp>
      <p:pic>
        <p:nvPicPr>
          <p:cNvPr id="10" name="Picture 9" descr="A pie chart with numbers and numbers&#10;&#10;Description automatically generated">
            <a:extLst>
              <a:ext uri="{FF2B5EF4-FFF2-40B4-BE49-F238E27FC236}">
                <a16:creationId xmlns:a16="http://schemas.microsoft.com/office/drawing/2014/main" id="{0637242B-CED4-947C-1433-66008D902FA5}"/>
              </a:ext>
            </a:extLst>
          </p:cNvPr>
          <p:cNvPicPr>
            <a:picLocks noChangeAspect="1"/>
          </p:cNvPicPr>
          <p:nvPr/>
        </p:nvPicPr>
        <p:blipFill>
          <a:blip r:embed="rId2"/>
          <a:stretch>
            <a:fillRect/>
          </a:stretch>
        </p:blipFill>
        <p:spPr>
          <a:xfrm>
            <a:off x="5620210" y="2030929"/>
            <a:ext cx="6459065" cy="3142093"/>
          </a:xfrm>
          <a:prstGeom prst="rect">
            <a:avLst/>
          </a:prstGeom>
        </p:spPr>
      </p:pic>
      <p:sp>
        <p:nvSpPr>
          <p:cNvPr id="2" name="TextBox 1">
            <a:extLst>
              <a:ext uri="{FF2B5EF4-FFF2-40B4-BE49-F238E27FC236}">
                <a16:creationId xmlns:a16="http://schemas.microsoft.com/office/drawing/2014/main" id="{1959FC92-82D9-A541-1026-1E8DC62868B6}"/>
              </a:ext>
            </a:extLst>
          </p:cNvPr>
          <p:cNvSpPr txBox="1"/>
          <p:nvPr/>
        </p:nvSpPr>
        <p:spPr>
          <a:xfrm>
            <a:off x="334486" y="1236789"/>
            <a:ext cx="6097604" cy="400110"/>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Pie Charts</a:t>
            </a:r>
          </a:p>
        </p:txBody>
      </p:sp>
      <p:sp>
        <p:nvSpPr>
          <p:cNvPr id="5" name="TextBox 4">
            <a:extLst>
              <a:ext uri="{FF2B5EF4-FFF2-40B4-BE49-F238E27FC236}">
                <a16:creationId xmlns:a16="http://schemas.microsoft.com/office/drawing/2014/main" id="{356F6156-76B5-A166-2E33-BF4772B24608}"/>
              </a:ext>
            </a:extLst>
          </p:cNvPr>
          <p:cNvSpPr txBox="1"/>
          <p:nvPr/>
        </p:nvSpPr>
        <p:spPr>
          <a:xfrm>
            <a:off x="334486" y="1838986"/>
            <a:ext cx="4834280" cy="3955442"/>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Suitable Data</a:t>
            </a:r>
            <a:r>
              <a:rPr lang="en-US" sz="1600" dirty="0">
                <a:latin typeface="Arial" panose="020B0604020202020204" pitchFamily="34" charset="0"/>
                <a:cs typeface="Arial" panose="020B0604020202020204" pitchFamily="34" charset="0"/>
              </a:rPr>
              <a:t>: Categorical data (limited categories).</a:t>
            </a:r>
          </a:p>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Characteristics</a:t>
            </a:r>
            <a:r>
              <a:rPr lang="en-US" sz="1600" dirty="0">
                <a:latin typeface="Arial" panose="020B0604020202020204" pitchFamily="34" charset="0"/>
                <a:cs typeface="Arial" panose="020B0604020202020204" pitchFamily="34" charset="0"/>
              </a:rPr>
              <a:t>: Represents proportions within a whole, with each slice corresponding to a category.</a:t>
            </a:r>
          </a:p>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Comparison</a:t>
            </a:r>
            <a:r>
              <a:rPr lang="en-US" sz="1600" dirty="0">
                <a:latin typeface="Arial" panose="020B0604020202020204" pitchFamily="34" charset="0"/>
                <a:cs typeface="Arial" panose="020B0604020202020204" pitchFamily="34" charset="0"/>
              </a:rPr>
              <a:t>: While visually appealing, pie charts can be less precise than bar charts, especially with many categories.</a:t>
            </a:r>
          </a:p>
        </p:txBody>
      </p:sp>
    </p:spTree>
    <p:extLst>
      <p:ext uri="{BB962C8B-B14F-4D97-AF65-F5344CB8AC3E}">
        <p14:creationId xmlns:p14="http://schemas.microsoft.com/office/powerpoint/2010/main" val="4905242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449927"/>
            <a:ext cx="9687755" cy="584775"/>
          </a:xfrm>
          <a:prstGeom prst="rect">
            <a:avLst/>
          </a:prstGeom>
        </p:spPr>
        <p:txBody>
          <a:bodyPr wrap="square" lIns="91440" tIns="45720" rIns="91440" bIns="45720" anchor="t" anchorCtr="0">
            <a:spAutoFit/>
          </a:bodyPr>
          <a:lstStyle/>
          <a:p>
            <a:r>
              <a:rPr lang="en-US" altLang="ja-JP" b="1" dirty="0">
                <a:latin typeface="DIN 2014 Light"/>
              </a:rPr>
              <a:t>Basic Charts</a:t>
            </a:r>
            <a:endParaRPr lang="en-US" altLang="ja-JP" dirty="0"/>
          </a:p>
        </p:txBody>
      </p:sp>
      <p:pic>
        <p:nvPicPr>
          <p:cNvPr id="11" name="Picture 10">
            <a:extLst>
              <a:ext uri="{FF2B5EF4-FFF2-40B4-BE49-F238E27FC236}">
                <a16:creationId xmlns:a16="http://schemas.microsoft.com/office/drawing/2014/main" id="{A8BE368F-FA83-9D5C-B40C-C1C120E3F9C0}"/>
              </a:ext>
            </a:extLst>
          </p:cNvPr>
          <p:cNvPicPr>
            <a:picLocks noChangeAspect="1"/>
          </p:cNvPicPr>
          <p:nvPr/>
        </p:nvPicPr>
        <p:blipFill>
          <a:blip r:embed="rId2"/>
          <a:stretch>
            <a:fillRect/>
          </a:stretch>
        </p:blipFill>
        <p:spPr>
          <a:xfrm>
            <a:off x="5429692" y="1449314"/>
            <a:ext cx="6523075" cy="4268092"/>
          </a:xfrm>
          <a:prstGeom prst="rect">
            <a:avLst/>
          </a:prstGeom>
        </p:spPr>
      </p:pic>
      <p:sp>
        <p:nvSpPr>
          <p:cNvPr id="3" name="TextBox 2">
            <a:extLst>
              <a:ext uri="{FF2B5EF4-FFF2-40B4-BE49-F238E27FC236}">
                <a16:creationId xmlns:a16="http://schemas.microsoft.com/office/drawing/2014/main" id="{7CEDED88-6A04-D6F6-EC15-6553B4FD0EBC}"/>
              </a:ext>
            </a:extLst>
          </p:cNvPr>
          <p:cNvSpPr txBox="1"/>
          <p:nvPr/>
        </p:nvSpPr>
        <p:spPr>
          <a:xfrm>
            <a:off x="430280" y="1264648"/>
            <a:ext cx="6097604" cy="400110"/>
          </a:xfrm>
          <a:prstGeom prst="rect">
            <a:avLst/>
          </a:prstGeom>
          <a:noFill/>
        </p:spPr>
        <p:txBody>
          <a:bodyPr wrap="square">
            <a:spAutoFit/>
          </a:bodyPr>
          <a:lstStyle/>
          <a:p>
            <a:r>
              <a:rPr lang="en-US" sz="2000" dirty="0"/>
              <a:t>Scatter Plots</a:t>
            </a:r>
          </a:p>
        </p:txBody>
      </p:sp>
      <p:sp>
        <p:nvSpPr>
          <p:cNvPr id="6" name="TextBox 5">
            <a:extLst>
              <a:ext uri="{FF2B5EF4-FFF2-40B4-BE49-F238E27FC236}">
                <a16:creationId xmlns:a16="http://schemas.microsoft.com/office/drawing/2014/main" id="{ECB745B3-656E-C8DF-27CE-A79041A32695}"/>
              </a:ext>
            </a:extLst>
          </p:cNvPr>
          <p:cNvSpPr txBox="1"/>
          <p:nvPr/>
        </p:nvSpPr>
        <p:spPr>
          <a:xfrm>
            <a:off x="430280" y="1863926"/>
            <a:ext cx="4757737" cy="3955442"/>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Suitable Data</a:t>
            </a:r>
            <a:r>
              <a:rPr lang="en-US" sz="1600" dirty="0">
                <a:latin typeface="Arial" panose="020B0604020202020204" pitchFamily="34" charset="0"/>
                <a:cs typeface="Arial" panose="020B0604020202020204" pitchFamily="34" charset="0"/>
              </a:rPr>
              <a:t>: Two-dimensional numerical data.</a:t>
            </a:r>
          </a:p>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Characteristics</a:t>
            </a:r>
            <a:r>
              <a:rPr lang="en-US" sz="1600" dirty="0">
                <a:latin typeface="Arial" panose="020B0604020202020204" pitchFamily="34" charset="0"/>
                <a:cs typeface="Arial" panose="020B0604020202020204" pitchFamily="34" charset="0"/>
              </a:rPr>
              <a:t>: Shows the relationship between two variables, with each point representing an observation.</a:t>
            </a:r>
          </a:p>
          <a:p>
            <a:pPr marL="285750" indent="-285750">
              <a:lnSpc>
                <a:spcPct val="200000"/>
              </a:lnSpc>
              <a:buFont typeface="Arial" panose="020B0604020202020204" pitchFamily="34" charset="0"/>
              <a:buChar char="•"/>
            </a:pPr>
            <a:r>
              <a:rPr lang="en-US" sz="1600" b="1" dirty="0">
                <a:latin typeface="Arial" panose="020B0604020202020204" pitchFamily="34" charset="0"/>
                <a:cs typeface="Arial" panose="020B0604020202020204" pitchFamily="34" charset="0"/>
              </a:rPr>
              <a:t>Comparison</a:t>
            </a:r>
            <a:r>
              <a:rPr lang="en-US" sz="1600" dirty="0">
                <a:latin typeface="Arial" panose="020B0604020202020204" pitchFamily="34" charset="0"/>
                <a:cs typeface="Arial" panose="020B0604020202020204" pitchFamily="34" charset="0"/>
              </a:rPr>
              <a:t>: Unlike line charts, scatter plots are used to display individual data points, which is useful for identifying correlations.</a:t>
            </a:r>
          </a:p>
        </p:txBody>
      </p:sp>
    </p:spTree>
    <p:extLst>
      <p:ext uri="{BB962C8B-B14F-4D97-AF65-F5344CB8AC3E}">
        <p14:creationId xmlns:p14="http://schemas.microsoft.com/office/powerpoint/2010/main" val="37016512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449927"/>
            <a:ext cx="9687755" cy="584775"/>
          </a:xfrm>
          <a:prstGeom prst="rect">
            <a:avLst/>
          </a:prstGeom>
        </p:spPr>
        <p:txBody>
          <a:bodyPr wrap="square" lIns="91440" tIns="45720" rIns="91440" bIns="45720" anchor="t" anchorCtr="0">
            <a:spAutoFit/>
          </a:bodyPr>
          <a:lstStyle/>
          <a:p>
            <a:r>
              <a:rPr lang="en-US" altLang="ja-JP" b="1">
                <a:latin typeface="DIN 2014 Light"/>
              </a:rPr>
              <a:t>Statistics - Boxplots</a:t>
            </a:r>
            <a:endParaRPr lang="en-US" altLang="ja-JP"/>
          </a:p>
        </p:txBody>
      </p:sp>
      <p:sp>
        <p:nvSpPr>
          <p:cNvPr id="5" name="TextBox 4">
            <a:extLst>
              <a:ext uri="{FF2B5EF4-FFF2-40B4-BE49-F238E27FC236}">
                <a16:creationId xmlns:a16="http://schemas.microsoft.com/office/drawing/2014/main" id="{5D9D1E4D-4C3E-8AC0-BF93-335BF600E846}"/>
              </a:ext>
            </a:extLst>
          </p:cNvPr>
          <p:cNvSpPr txBox="1"/>
          <p:nvPr/>
        </p:nvSpPr>
        <p:spPr>
          <a:xfrm>
            <a:off x="430280" y="2069422"/>
            <a:ext cx="4873240" cy="3965573"/>
          </a:xfrm>
          <a:prstGeom prst="rect">
            <a:avLst/>
          </a:prstGeom>
          <a:noFill/>
        </p:spPr>
        <p:txBody>
          <a:bodyPr wrap="square">
            <a:spAutoFit/>
          </a:bodyPr>
          <a:lstStyle/>
          <a:p>
            <a:pPr>
              <a:lnSpc>
                <a:spcPct val="200000"/>
              </a:lnSpc>
              <a:buFont typeface="Arial" panose="020B0604020202020204" pitchFamily="34" charset="0"/>
              <a:buChar char="•"/>
            </a:pPr>
            <a:r>
              <a:rPr lang="en-US" sz="1600" b="1" dirty="0"/>
              <a:t>Suitable Data</a:t>
            </a:r>
            <a:r>
              <a:rPr lang="en-US" sz="1600" dirty="0"/>
              <a:t>: Continuous data.</a:t>
            </a:r>
          </a:p>
          <a:p>
            <a:pPr>
              <a:lnSpc>
                <a:spcPct val="200000"/>
              </a:lnSpc>
              <a:buFont typeface="Arial" panose="020B0604020202020204" pitchFamily="34" charset="0"/>
              <a:buChar char="•"/>
            </a:pPr>
            <a:r>
              <a:rPr lang="en-US" sz="1600" b="1" dirty="0"/>
              <a:t>Characteristics</a:t>
            </a:r>
            <a:r>
              <a:rPr lang="en-US" sz="1600" dirty="0"/>
              <a:t>: Summarizes the distribution of a dataset with five key statistics (minimum, first quartile, median, third quartile, and maximum) and highlights outliers.</a:t>
            </a:r>
          </a:p>
          <a:p>
            <a:pPr>
              <a:lnSpc>
                <a:spcPct val="200000"/>
              </a:lnSpc>
              <a:buFont typeface="Arial" panose="020B0604020202020204" pitchFamily="34" charset="0"/>
              <a:buChar char="•"/>
            </a:pPr>
            <a:r>
              <a:rPr lang="en-US" sz="1600" b="1" dirty="0"/>
              <a:t>Comparison</a:t>
            </a:r>
            <a:r>
              <a:rPr lang="en-US" sz="1600" dirty="0"/>
              <a:t>: More informative than histograms for identifying data distribution and outliers, but less detailed for showing frequency.</a:t>
            </a:r>
          </a:p>
        </p:txBody>
      </p:sp>
      <p:sp>
        <p:nvSpPr>
          <p:cNvPr id="8" name="TextBox 7">
            <a:extLst>
              <a:ext uri="{FF2B5EF4-FFF2-40B4-BE49-F238E27FC236}">
                <a16:creationId xmlns:a16="http://schemas.microsoft.com/office/drawing/2014/main" id="{C5A97AEA-124B-344B-7E34-B19735786531}"/>
              </a:ext>
            </a:extLst>
          </p:cNvPr>
          <p:cNvSpPr txBox="1"/>
          <p:nvPr/>
        </p:nvSpPr>
        <p:spPr>
          <a:xfrm>
            <a:off x="430280" y="1352007"/>
            <a:ext cx="6097604" cy="400110"/>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Box Plots</a:t>
            </a:r>
          </a:p>
        </p:txBody>
      </p:sp>
      <p:pic>
        <p:nvPicPr>
          <p:cNvPr id="9" name="Picture 8" descr="A graph of a temperature by month and median&#10;&#10;Description automatically generated">
            <a:extLst>
              <a:ext uri="{FF2B5EF4-FFF2-40B4-BE49-F238E27FC236}">
                <a16:creationId xmlns:a16="http://schemas.microsoft.com/office/drawing/2014/main" id="{2FF07D38-9752-A5A6-18D2-99A604C2C85A}"/>
              </a:ext>
            </a:extLst>
          </p:cNvPr>
          <p:cNvPicPr>
            <a:picLocks noChangeAspect="1"/>
          </p:cNvPicPr>
          <p:nvPr/>
        </p:nvPicPr>
        <p:blipFill>
          <a:blip r:embed="rId2"/>
          <a:srcRect l="1127" t="3627" r="48032" b="18778"/>
          <a:stretch/>
        </p:blipFill>
        <p:spPr>
          <a:xfrm>
            <a:off x="6776185" y="2868240"/>
            <a:ext cx="5415815" cy="3989760"/>
          </a:xfrm>
          <a:prstGeom prst="rect">
            <a:avLst/>
          </a:prstGeom>
        </p:spPr>
      </p:pic>
      <p:pic>
        <p:nvPicPr>
          <p:cNvPr id="3" name="Picture 2" descr="A graph of a temperature by month and median&#10;&#10;Description automatically generated">
            <a:extLst>
              <a:ext uri="{FF2B5EF4-FFF2-40B4-BE49-F238E27FC236}">
                <a16:creationId xmlns:a16="http://schemas.microsoft.com/office/drawing/2014/main" id="{3B8B641B-2A81-380A-0B6E-424E373FD677}"/>
              </a:ext>
            </a:extLst>
          </p:cNvPr>
          <p:cNvPicPr>
            <a:picLocks noChangeAspect="1"/>
          </p:cNvPicPr>
          <p:nvPr/>
        </p:nvPicPr>
        <p:blipFill>
          <a:blip r:embed="rId2"/>
          <a:srcRect l="54496" t="4556" r="3081" b="5768"/>
          <a:stretch/>
        </p:blipFill>
        <p:spPr>
          <a:xfrm>
            <a:off x="5119073" y="167268"/>
            <a:ext cx="2881476" cy="2940055"/>
          </a:xfrm>
          <a:prstGeom prst="rect">
            <a:avLst/>
          </a:prstGeom>
        </p:spPr>
      </p:pic>
    </p:spTree>
    <p:extLst>
      <p:ext uri="{BB962C8B-B14F-4D97-AF65-F5344CB8AC3E}">
        <p14:creationId xmlns:p14="http://schemas.microsoft.com/office/powerpoint/2010/main" val="5338801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D9D1E4D-4C3E-8AC0-BF93-335BF600E846}"/>
              </a:ext>
            </a:extLst>
          </p:cNvPr>
          <p:cNvSpPr txBox="1"/>
          <p:nvPr/>
        </p:nvSpPr>
        <p:spPr>
          <a:xfrm>
            <a:off x="430280" y="2035969"/>
            <a:ext cx="5988732" cy="3895746"/>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b="1" dirty="0"/>
              <a:t>Suitable Data</a:t>
            </a:r>
            <a:r>
              <a:rPr lang="en-US" dirty="0"/>
              <a:t>: Continuous data.</a:t>
            </a:r>
          </a:p>
          <a:p>
            <a:pPr marL="285750" indent="-285750">
              <a:lnSpc>
                <a:spcPct val="200000"/>
              </a:lnSpc>
              <a:buFont typeface="Arial" panose="020B0604020202020204" pitchFamily="34" charset="0"/>
              <a:buChar char="•"/>
            </a:pPr>
            <a:r>
              <a:rPr lang="en-US" b="1" dirty="0"/>
              <a:t>Characteristics</a:t>
            </a:r>
            <a:r>
              <a:rPr lang="en-US" dirty="0"/>
              <a:t>: Displays the distribution of a dataset by grouping data into bins and counting the number of observations in each bin.</a:t>
            </a:r>
          </a:p>
          <a:p>
            <a:pPr marL="285750" indent="-285750">
              <a:lnSpc>
                <a:spcPct val="200000"/>
              </a:lnSpc>
              <a:buFont typeface="Arial" panose="020B0604020202020204" pitchFamily="34" charset="0"/>
              <a:buChar char="•"/>
            </a:pPr>
            <a:r>
              <a:rPr lang="en-US" b="1" dirty="0"/>
              <a:t>Comparison</a:t>
            </a:r>
            <a:r>
              <a:rPr lang="en-US" dirty="0"/>
              <a:t>: Similar to bar charts, but histograms are used for continuous data while bar charts are for categorical data.</a:t>
            </a:r>
          </a:p>
        </p:txBody>
      </p:sp>
      <p:sp>
        <p:nvSpPr>
          <p:cNvPr id="8" name="TextBox 7">
            <a:extLst>
              <a:ext uri="{FF2B5EF4-FFF2-40B4-BE49-F238E27FC236}">
                <a16:creationId xmlns:a16="http://schemas.microsoft.com/office/drawing/2014/main" id="{C5A97AEA-124B-344B-7E34-B19735786531}"/>
              </a:ext>
            </a:extLst>
          </p:cNvPr>
          <p:cNvSpPr txBox="1"/>
          <p:nvPr/>
        </p:nvSpPr>
        <p:spPr>
          <a:xfrm>
            <a:off x="430280" y="1352007"/>
            <a:ext cx="6097604" cy="461665"/>
          </a:xfrm>
          <a:prstGeom prst="rect">
            <a:avLst/>
          </a:prstGeom>
          <a:noFill/>
        </p:spPr>
        <p:txBody>
          <a:bodyPr wrap="square">
            <a:spAutoFit/>
          </a:bodyPr>
          <a:lstStyle/>
          <a:p>
            <a:r>
              <a:rPr lang="en-US" sz="2400" dirty="0"/>
              <a:t>Histograms</a:t>
            </a:r>
            <a:endParaRPr lang="en-US" sz="2400" dirty="0">
              <a:latin typeface="Arial" panose="020B0604020202020204" pitchFamily="34" charset="0"/>
              <a:cs typeface="Arial" panose="020B0604020202020204" pitchFamily="34" charset="0"/>
            </a:endParaRPr>
          </a:p>
        </p:txBody>
      </p:sp>
      <p:pic>
        <p:nvPicPr>
          <p:cNvPr id="1026" name="Picture 2" descr="查看相关图像详细信息。 Overlapping Histogram in R | R-bloggers">
            <a:extLst>
              <a:ext uri="{FF2B5EF4-FFF2-40B4-BE49-F238E27FC236}">
                <a16:creationId xmlns:a16="http://schemas.microsoft.com/office/drawing/2014/main" id="{2DC1149D-2786-BEC2-EAB6-D94576F713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82468" y="1202720"/>
            <a:ext cx="4452560" cy="445256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29CADBC0-C759-3EB8-BB97-0D79C40DF8C9}"/>
              </a:ext>
            </a:extLst>
          </p:cNvPr>
          <p:cNvSpPr txBox="1">
            <a:spLocks/>
          </p:cNvSpPr>
          <p:nvPr/>
        </p:nvSpPr>
        <p:spPr>
          <a:xfrm>
            <a:off x="430280" y="478761"/>
            <a:ext cx="6483475" cy="584775"/>
          </a:xfrm>
          <a:prstGeom prst="rect">
            <a:avLst/>
          </a:prstGeom>
        </p:spPr>
        <p:txBody>
          <a:bodyPr vert="horz" wrap="square" lIns="91440" tIns="45720" rIns="91440" bIns="45720" rtlCol="0" anchor="t" anchorCtr="0">
            <a:spAutoFit/>
          </a:bodyPr>
          <a:lstStyle>
            <a:lvl1pPr algn="l" defTabSz="914400" rtl="0" eaLnBrk="1" latinLnBrk="0" hangingPunct="1">
              <a:lnSpc>
                <a:spcPct val="100000"/>
              </a:lnSpc>
              <a:spcBef>
                <a:spcPct val="0"/>
              </a:spcBef>
              <a:buNone/>
              <a:defRPr sz="3200" b="0" i="0" kern="1200" cap="none" baseline="0">
                <a:solidFill>
                  <a:srgbClr val="000000"/>
                </a:solidFill>
                <a:latin typeface="Barlow Light" pitchFamily="2" charset="77"/>
                <a:ea typeface="DIN 2014 Light" panose="020B0404020202020204" pitchFamily="34" charset="77"/>
                <a:cs typeface="+mj-cs"/>
              </a:defRPr>
            </a:lvl1pPr>
          </a:lstStyle>
          <a:p>
            <a:r>
              <a:rPr lang="en-US" altLang="ja-JP" b="1" dirty="0">
                <a:latin typeface="DIN 2014 Light"/>
              </a:rPr>
              <a:t>Basic Charts – additional knowledge</a:t>
            </a:r>
            <a:endParaRPr lang="en-US" altLang="ja-JP" dirty="0"/>
          </a:p>
        </p:txBody>
      </p:sp>
    </p:spTree>
    <p:extLst>
      <p:ext uri="{BB962C8B-B14F-4D97-AF65-F5344CB8AC3E}">
        <p14:creationId xmlns:p14="http://schemas.microsoft.com/office/powerpoint/2010/main" val="38289457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D9D1E4D-4C3E-8AC0-BF93-335BF600E846}"/>
              </a:ext>
            </a:extLst>
          </p:cNvPr>
          <p:cNvSpPr txBox="1"/>
          <p:nvPr/>
        </p:nvSpPr>
        <p:spPr>
          <a:xfrm>
            <a:off x="430280" y="2035969"/>
            <a:ext cx="5245691" cy="3895746"/>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b="1" dirty="0"/>
              <a:t>Suitable Data</a:t>
            </a:r>
            <a:r>
              <a:rPr lang="en-US" dirty="0"/>
              <a:t>: Matrix data or correlation tables.</a:t>
            </a:r>
          </a:p>
          <a:p>
            <a:pPr marL="285750" indent="-285750">
              <a:lnSpc>
                <a:spcPct val="200000"/>
              </a:lnSpc>
              <a:buFont typeface="Arial" panose="020B0604020202020204" pitchFamily="34" charset="0"/>
              <a:buChar char="•"/>
            </a:pPr>
            <a:r>
              <a:rPr lang="en-US" b="1" dirty="0"/>
              <a:t>Characteristics</a:t>
            </a:r>
            <a:r>
              <a:rPr lang="en-US" dirty="0"/>
              <a:t>: Uses color intensity to represent data values, making it easy to see patterns, correlations, and anomalies.</a:t>
            </a:r>
          </a:p>
          <a:p>
            <a:pPr marL="285750" indent="-285750">
              <a:lnSpc>
                <a:spcPct val="200000"/>
              </a:lnSpc>
              <a:buFont typeface="Arial" panose="020B0604020202020204" pitchFamily="34" charset="0"/>
              <a:buChar char="•"/>
            </a:pPr>
            <a:r>
              <a:rPr lang="en-US" b="1" dirty="0"/>
              <a:t>Comparison</a:t>
            </a:r>
            <a:r>
              <a:rPr lang="en-US" dirty="0"/>
              <a:t>: Unlike scatter plots, heatmaps are better for visualizing the magnitude of relationships across a matrix of data.</a:t>
            </a:r>
          </a:p>
        </p:txBody>
      </p:sp>
      <p:sp>
        <p:nvSpPr>
          <p:cNvPr id="8" name="TextBox 7">
            <a:extLst>
              <a:ext uri="{FF2B5EF4-FFF2-40B4-BE49-F238E27FC236}">
                <a16:creationId xmlns:a16="http://schemas.microsoft.com/office/drawing/2014/main" id="{C5A97AEA-124B-344B-7E34-B19735786531}"/>
              </a:ext>
            </a:extLst>
          </p:cNvPr>
          <p:cNvSpPr txBox="1"/>
          <p:nvPr/>
        </p:nvSpPr>
        <p:spPr>
          <a:xfrm>
            <a:off x="430280" y="1352007"/>
            <a:ext cx="6097604" cy="461665"/>
          </a:xfrm>
          <a:prstGeom prst="rect">
            <a:avLst/>
          </a:prstGeom>
          <a:noFill/>
        </p:spPr>
        <p:txBody>
          <a:bodyPr wrap="square">
            <a:spAutoFit/>
          </a:bodyPr>
          <a:lstStyle/>
          <a:p>
            <a:r>
              <a:rPr lang="en-US" sz="2400" dirty="0"/>
              <a:t>Heatmaps</a:t>
            </a:r>
            <a:endParaRPr lang="en-US" sz="2400" dirty="0">
              <a:latin typeface="Arial" panose="020B0604020202020204" pitchFamily="34" charset="0"/>
              <a:cs typeface="Arial" panose="020B0604020202020204" pitchFamily="34" charset="0"/>
            </a:endParaRPr>
          </a:p>
        </p:txBody>
      </p:sp>
      <p:sp>
        <p:nvSpPr>
          <p:cNvPr id="2" name="Title 3">
            <a:extLst>
              <a:ext uri="{FF2B5EF4-FFF2-40B4-BE49-F238E27FC236}">
                <a16:creationId xmlns:a16="http://schemas.microsoft.com/office/drawing/2014/main" id="{29CADBC0-C759-3EB8-BB97-0D79C40DF8C9}"/>
              </a:ext>
            </a:extLst>
          </p:cNvPr>
          <p:cNvSpPr txBox="1">
            <a:spLocks/>
          </p:cNvSpPr>
          <p:nvPr/>
        </p:nvSpPr>
        <p:spPr>
          <a:xfrm>
            <a:off x="430280" y="478761"/>
            <a:ext cx="6483475" cy="584775"/>
          </a:xfrm>
          <a:prstGeom prst="rect">
            <a:avLst/>
          </a:prstGeom>
        </p:spPr>
        <p:txBody>
          <a:bodyPr vert="horz" wrap="square" lIns="91440" tIns="45720" rIns="91440" bIns="45720" rtlCol="0" anchor="t" anchorCtr="0">
            <a:spAutoFit/>
          </a:bodyPr>
          <a:lstStyle>
            <a:lvl1pPr algn="l" defTabSz="914400" rtl="0" eaLnBrk="1" latinLnBrk="0" hangingPunct="1">
              <a:lnSpc>
                <a:spcPct val="100000"/>
              </a:lnSpc>
              <a:spcBef>
                <a:spcPct val="0"/>
              </a:spcBef>
              <a:buNone/>
              <a:defRPr sz="3200" b="0" i="0" kern="1200" cap="none" baseline="0">
                <a:solidFill>
                  <a:srgbClr val="000000"/>
                </a:solidFill>
                <a:latin typeface="Barlow Light" pitchFamily="2" charset="77"/>
                <a:ea typeface="DIN 2014 Light" panose="020B0404020202020204" pitchFamily="34" charset="77"/>
                <a:cs typeface="+mj-cs"/>
              </a:defRPr>
            </a:lvl1pPr>
          </a:lstStyle>
          <a:p>
            <a:r>
              <a:rPr lang="en-US" altLang="ja-JP" b="1" dirty="0">
                <a:latin typeface="DIN 2014 Light"/>
              </a:rPr>
              <a:t>Basic Charts – additional knowledge</a:t>
            </a:r>
            <a:endParaRPr lang="en-US" altLang="ja-JP" dirty="0"/>
          </a:p>
        </p:txBody>
      </p:sp>
      <p:pic>
        <p:nvPicPr>
          <p:cNvPr id="2050" name="Picture 2" descr="Heatmaps">
            <a:extLst>
              <a:ext uri="{FF2B5EF4-FFF2-40B4-BE49-F238E27FC236}">
                <a16:creationId xmlns:a16="http://schemas.microsoft.com/office/drawing/2014/main" id="{F3076E5B-4FBA-587F-9247-187835FD03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152" y="1504681"/>
            <a:ext cx="6197848" cy="4427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21247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D9D1E4D-4C3E-8AC0-BF93-335BF600E846}"/>
              </a:ext>
            </a:extLst>
          </p:cNvPr>
          <p:cNvSpPr txBox="1"/>
          <p:nvPr/>
        </p:nvSpPr>
        <p:spPr>
          <a:xfrm>
            <a:off x="430280" y="1854258"/>
            <a:ext cx="5563872" cy="3895746"/>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dirty="0"/>
              <a:t>Suitable Data: Three-dimensional data.</a:t>
            </a:r>
          </a:p>
          <a:p>
            <a:pPr marL="285750" indent="-285750">
              <a:lnSpc>
                <a:spcPct val="200000"/>
              </a:lnSpc>
              <a:buFont typeface="Arial" panose="020B0604020202020204" pitchFamily="34" charset="0"/>
              <a:buChar char="•"/>
            </a:pPr>
            <a:r>
              <a:rPr lang="en-US" dirty="0"/>
              <a:t>Characteristics: Similar to scatter plots, but each point's size is proportional to a third variable, adding an extra dimension to the data.</a:t>
            </a:r>
          </a:p>
          <a:p>
            <a:pPr marL="285750" indent="-285750">
              <a:lnSpc>
                <a:spcPct val="200000"/>
              </a:lnSpc>
              <a:buFont typeface="Arial" panose="020B0604020202020204" pitchFamily="34" charset="0"/>
              <a:buChar char="•"/>
            </a:pPr>
            <a:r>
              <a:rPr lang="en-US" dirty="0"/>
              <a:t>Comparison: Unlike scatter plots, bubble charts can visualize three variables at once (x, y, and size), but can become cluttered with many data points.</a:t>
            </a:r>
          </a:p>
        </p:txBody>
      </p:sp>
      <p:sp>
        <p:nvSpPr>
          <p:cNvPr id="8" name="TextBox 7">
            <a:extLst>
              <a:ext uri="{FF2B5EF4-FFF2-40B4-BE49-F238E27FC236}">
                <a16:creationId xmlns:a16="http://schemas.microsoft.com/office/drawing/2014/main" id="{C5A97AEA-124B-344B-7E34-B19735786531}"/>
              </a:ext>
            </a:extLst>
          </p:cNvPr>
          <p:cNvSpPr txBox="1"/>
          <p:nvPr/>
        </p:nvSpPr>
        <p:spPr>
          <a:xfrm>
            <a:off x="430280" y="1251138"/>
            <a:ext cx="6097604" cy="461665"/>
          </a:xfrm>
          <a:prstGeom prst="rect">
            <a:avLst/>
          </a:prstGeom>
          <a:noFill/>
        </p:spPr>
        <p:txBody>
          <a:bodyPr wrap="square">
            <a:spAutoFit/>
          </a:bodyPr>
          <a:lstStyle/>
          <a:p>
            <a:r>
              <a:rPr lang="en-US" sz="2400" dirty="0"/>
              <a:t>Bubble Charts</a:t>
            </a:r>
          </a:p>
        </p:txBody>
      </p:sp>
      <p:sp>
        <p:nvSpPr>
          <p:cNvPr id="2" name="Title 3">
            <a:extLst>
              <a:ext uri="{FF2B5EF4-FFF2-40B4-BE49-F238E27FC236}">
                <a16:creationId xmlns:a16="http://schemas.microsoft.com/office/drawing/2014/main" id="{29CADBC0-C759-3EB8-BB97-0D79C40DF8C9}"/>
              </a:ext>
            </a:extLst>
          </p:cNvPr>
          <p:cNvSpPr txBox="1">
            <a:spLocks/>
          </p:cNvSpPr>
          <p:nvPr/>
        </p:nvSpPr>
        <p:spPr>
          <a:xfrm>
            <a:off x="430280" y="478761"/>
            <a:ext cx="6483475" cy="584775"/>
          </a:xfrm>
          <a:prstGeom prst="rect">
            <a:avLst/>
          </a:prstGeom>
        </p:spPr>
        <p:txBody>
          <a:bodyPr vert="horz" wrap="square" lIns="91440" tIns="45720" rIns="91440" bIns="45720" rtlCol="0" anchor="t" anchorCtr="0">
            <a:spAutoFit/>
          </a:bodyPr>
          <a:lstStyle>
            <a:lvl1pPr algn="l" defTabSz="914400" rtl="0" eaLnBrk="1" latinLnBrk="0" hangingPunct="1">
              <a:lnSpc>
                <a:spcPct val="100000"/>
              </a:lnSpc>
              <a:spcBef>
                <a:spcPct val="0"/>
              </a:spcBef>
              <a:buNone/>
              <a:defRPr sz="3200" b="0" i="0" kern="1200" cap="none" baseline="0">
                <a:solidFill>
                  <a:srgbClr val="000000"/>
                </a:solidFill>
                <a:latin typeface="Barlow Light" pitchFamily="2" charset="77"/>
                <a:ea typeface="DIN 2014 Light" panose="020B0404020202020204" pitchFamily="34" charset="77"/>
                <a:cs typeface="+mj-cs"/>
              </a:defRPr>
            </a:lvl1pPr>
          </a:lstStyle>
          <a:p>
            <a:r>
              <a:rPr lang="en-US" altLang="ja-JP" b="1" dirty="0">
                <a:latin typeface="DIN 2014 Light"/>
              </a:rPr>
              <a:t>Basic Charts – additional knowledge</a:t>
            </a:r>
            <a:endParaRPr lang="en-US" altLang="ja-JP" dirty="0"/>
          </a:p>
        </p:txBody>
      </p:sp>
      <p:pic>
        <p:nvPicPr>
          <p:cNvPr id="3074" name="Picture 2" descr="Finished bubble chart in 2020 | Bubble chart, Bubbles, Chart">
            <a:extLst>
              <a:ext uri="{FF2B5EF4-FFF2-40B4-BE49-F238E27FC236}">
                <a16:creationId xmlns:a16="http://schemas.microsoft.com/office/drawing/2014/main" id="{613EFF93-AD26-F141-4653-2B91AA9284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84445" y="2197072"/>
            <a:ext cx="5630119" cy="3409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402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61C98-A5FE-ED4E-B5D8-1E13D7FFD3A2}"/>
              </a:ext>
            </a:extLst>
          </p:cNvPr>
          <p:cNvSpPr>
            <a:spLocks noGrp="1"/>
          </p:cNvSpPr>
          <p:nvPr>
            <p:ph type="ctrTitle"/>
          </p:nvPr>
        </p:nvSpPr>
        <p:spPr>
          <a:xfrm>
            <a:off x="474885" y="1773351"/>
            <a:ext cx="7724912" cy="2462213"/>
          </a:xfrm>
          <a:prstGeom prst="rect">
            <a:avLst/>
          </a:prstGeom>
        </p:spPr>
        <p:txBody>
          <a:bodyPr wrap="square" lIns="91440" tIns="45720" rIns="91440" bIns="45720" anchor="t" anchorCtr="0">
            <a:spAutoFit/>
          </a:bodyPr>
          <a:lstStyle/>
          <a:p>
            <a:r>
              <a:rPr lang="en-US" sz="3200" b="1" dirty="0">
                <a:solidFill>
                  <a:schemeClr val="tx1"/>
                </a:solidFill>
                <a:latin typeface="Arial" panose="020B0604020202020204" pitchFamily="34" charset="0"/>
                <a:cs typeface="Arial" panose="020B0604020202020204" pitchFamily="34" charset="0"/>
              </a:rPr>
              <a:t>Objectives:</a:t>
            </a:r>
            <a:br>
              <a:rPr lang="en-US" sz="1100" dirty="0">
                <a:solidFill>
                  <a:schemeClr val="tx1"/>
                </a:solidFill>
                <a:latin typeface="Arial" panose="020B0604020202020204" pitchFamily="34" charset="0"/>
                <a:cs typeface="Arial" panose="020B0604020202020204" pitchFamily="34" charset="0"/>
              </a:rPr>
            </a:br>
            <a:br>
              <a:rPr lang="en-US" sz="1100" dirty="0">
                <a:solidFill>
                  <a:schemeClr val="tx1"/>
                </a:solidFill>
                <a:latin typeface="Arial" panose="020B0604020202020204" pitchFamily="34" charset="0"/>
                <a:cs typeface="Arial" panose="020B0604020202020204" pitchFamily="34" charset="0"/>
              </a:rPr>
            </a:br>
            <a:br>
              <a:rPr lang="en-US" sz="1100" dirty="0">
                <a:solidFill>
                  <a:schemeClr val="tx1"/>
                </a:solidFill>
                <a:latin typeface="Arial" panose="020B0604020202020204" pitchFamily="34" charset="0"/>
                <a:cs typeface="Arial" panose="020B0604020202020204" pitchFamily="34" charset="0"/>
              </a:rPr>
            </a:br>
            <a:r>
              <a:rPr lang="en-US" sz="2000" dirty="0">
                <a:solidFill>
                  <a:schemeClr val="tx1"/>
                </a:solidFill>
                <a:latin typeface="Arial" panose="020B0604020202020204" pitchFamily="34" charset="0"/>
                <a:cs typeface="Arial" panose="020B0604020202020204" pitchFamily="34" charset="0"/>
              </a:rPr>
              <a:t>1. Recap: Data sources and the details of data processing</a:t>
            </a:r>
            <a:br>
              <a:rPr lang="en-US" sz="2000" dirty="0">
                <a:solidFill>
                  <a:schemeClr val="tx1"/>
                </a:solidFill>
                <a:latin typeface="Arial" panose="020B0604020202020204" pitchFamily="34" charset="0"/>
                <a:cs typeface="Arial" panose="020B0604020202020204" pitchFamily="34" charset="0"/>
              </a:rPr>
            </a:br>
            <a:br>
              <a:rPr lang="en-US" sz="2000" dirty="0">
                <a:solidFill>
                  <a:schemeClr val="tx1"/>
                </a:solidFill>
                <a:latin typeface="Arial" panose="020B0604020202020204" pitchFamily="34" charset="0"/>
                <a:cs typeface="Arial" panose="020B0604020202020204" pitchFamily="34" charset="0"/>
              </a:rPr>
            </a:br>
            <a:r>
              <a:rPr lang="en-US" sz="2000" dirty="0">
                <a:solidFill>
                  <a:schemeClr val="tx1"/>
                </a:solidFill>
                <a:latin typeface="Arial" panose="020B0604020202020204" pitchFamily="34" charset="0"/>
                <a:cs typeface="Arial" panose="020B0604020202020204" pitchFamily="34" charset="0"/>
              </a:rPr>
              <a:t>2. Data processing: Data transformation</a:t>
            </a:r>
            <a:br>
              <a:rPr lang="en-US" sz="2000" dirty="0">
                <a:solidFill>
                  <a:schemeClr val="tx1"/>
                </a:solidFill>
                <a:latin typeface="Arial" panose="020B0604020202020204" pitchFamily="34" charset="0"/>
                <a:cs typeface="Arial" panose="020B0604020202020204" pitchFamily="34" charset="0"/>
              </a:rPr>
            </a:br>
            <a:br>
              <a:rPr lang="en-US" sz="2000" dirty="0">
                <a:solidFill>
                  <a:schemeClr val="tx1"/>
                </a:solidFill>
                <a:latin typeface="Arial" panose="020B0604020202020204" pitchFamily="34" charset="0"/>
                <a:cs typeface="Arial" panose="020B0604020202020204" pitchFamily="34" charset="0"/>
              </a:rPr>
            </a:br>
            <a:r>
              <a:rPr lang="en-US" sz="2000" dirty="0">
                <a:solidFill>
                  <a:schemeClr val="tx1"/>
                </a:solidFill>
                <a:latin typeface="Arial" panose="020B0604020202020204" pitchFamily="34" charset="0"/>
                <a:cs typeface="Arial" panose="020B0604020202020204" pitchFamily="34" charset="0"/>
              </a:rPr>
              <a:t>3. Learning basic data analysis - visualize your data</a:t>
            </a:r>
          </a:p>
        </p:txBody>
      </p:sp>
    </p:spTree>
    <p:extLst>
      <p:ext uri="{BB962C8B-B14F-4D97-AF65-F5344CB8AC3E}">
        <p14:creationId xmlns:p14="http://schemas.microsoft.com/office/powerpoint/2010/main" val="17817259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D9D1E4D-4C3E-8AC0-BF93-335BF600E846}"/>
              </a:ext>
            </a:extLst>
          </p:cNvPr>
          <p:cNvSpPr txBox="1"/>
          <p:nvPr/>
        </p:nvSpPr>
        <p:spPr>
          <a:xfrm>
            <a:off x="419769" y="2442837"/>
            <a:ext cx="7778299" cy="1569660"/>
          </a:xfrm>
          <a:prstGeom prst="rect">
            <a:avLst/>
          </a:prstGeom>
          <a:noFill/>
        </p:spPr>
        <p:txBody>
          <a:bodyPr wrap="square">
            <a:spAutoFit/>
          </a:bodyPr>
          <a:lstStyle/>
          <a:p>
            <a:pPr algn="l"/>
            <a:r>
              <a:rPr lang="en-US" sz="4800" dirty="0"/>
              <a:t>Have a Break and Move</a:t>
            </a:r>
            <a:br>
              <a:rPr lang="en-US" sz="4800" dirty="0"/>
            </a:br>
            <a:r>
              <a:rPr lang="en-US" sz="4800" dirty="0"/>
              <a:t>to Lecture 02</a:t>
            </a:r>
          </a:p>
        </p:txBody>
      </p:sp>
    </p:spTree>
    <p:extLst>
      <p:ext uri="{BB962C8B-B14F-4D97-AF65-F5344CB8AC3E}">
        <p14:creationId xmlns:p14="http://schemas.microsoft.com/office/powerpoint/2010/main" val="2391071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449927"/>
            <a:ext cx="9687755" cy="492443"/>
          </a:xfrm>
          <a:prstGeom prst="rect">
            <a:avLst/>
          </a:prstGeom>
        </p:spPr>
        <p:txBody>
          <a:bodyPr wrap="square" lIns="91440" tIns="45720" rIns="91440" bIns="45720" anchor="t" anchorCtr="0">
            <a:spAutoFit/>
          </a:bodyPr>
          <a:lstStyle/>
          <a:p>
            <a:r>
              <a:rPr lang="ja-JP" altLang="en-US" sz="2600">
                <a:solidFill>
                  <a:schemeClr val="tx1"/>
                </a:solidFill>
                <a:latin typeface="Arial" panose="020B0604020202020204" pitchFamily="34" charset="0"/>
                <a:cs typeface="Arial" panose="020B0604020202020204" pitchFamily="34" charset="0"/>
              </a:rPr>
              <a:t>Recap</a:t>
            </a:r>
          </a:p>
        </p:txBody>
      </p:sp>
      <p:sp>
        <p:nvSpPr>
          <p:cNvPr id="5" name="Text Placeholder 4">
            <a:extLst>
              <a:ext uri="{FF2B5EF4-FFF2-40B4-BE49-F238E27FC236}">
                <a16:creationId xmlns:a16="http://schemas.microsoft.com/office/drawing/2014/main" id="{CBBD7D4D-E744-1D36-D40C-E000E0D99B41}"/>
              </a:ext>
            </a:extLst>
          </p:cNvPr>
          <p:cNvSpPr>
            <a:spLocks noGrp="1"/>
          </p:cNvSpPr>
          <p:nvPr>
            <p:ph type="body" sz="quarter" idx="11"/>
          </p:nvPr>
        </p:nvSpPr>
        <p:spPr/>
        <p:txBody>
          <a:bodyPr/>
          <a:lstStyle/>
          <a:p>
            <a:endParaRPr lang="en-US"/>
          </a:p>
        </p:txBody>
      </p:sp>
      <p:sp>
        <p:nvSpPr>
          <p:cNvPr id="6" name="TextBox 6">
            <a:extLst>
              <a:ext uri="{FF2B5EF4-FFF2-40B4-BE49-F238E27FC236}">
                <a16:creationId xmlns:a16="http://schemas.microsoft.com/office/drawing/2014/main" id="{B77DE3C9-6D8A-1949-193A-6E81C1DCE8C4}"/>
              </a:ext>
            </a:extLst>
          </p:cNvPr>
          <p:cNvSpPr txBox="1"/>
          <p:nvPr/>
        </p:nvSpPr>
        <p:spPr>
          <a:xfrm>
            <a:off x="428171" y="1120752"/>
            <a:ext cx="9521371" cy="104721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2200" dirty="0">
                <a:solidFill>
                  <a:srgbClr val="16191F"/>
                </a:solidFill>
                <a:latin typeface="Times New Roman"/>
                <a:ea typeface="+mn-lt"/>
                <a:cs typeface="+mn-lt"/>
              </a:rPr>
              <a:t>Data processing is a broad concept that involves performing various operations on data to extract useful information. These operations include, but are not limited to:</a:t>
            </a:r>
            <a:endParaRPr lang="en-US" sz="2200" dirty="0">
              <a:latin typeface="Times New Roman"/>
              <a:cs typeface="Times New Roman"/>
            </a:endParaRPr>
          </a:p>
        </p:txBody>
      </p:sp>
      <p:sp>
        <p:nvSpPr>
          <p:cNvPr id="7" name="Right Brace 6">
            <a:extLst>
              <a:ext uri="{FF2B5EF4-FFF2-40B4-BE49-F238E27FC236}">
                <a16:creationId xmlns:a16="http://schemas.microsoft.com/office/drawing/2014/main" id="{19A953BF-DF8E-22CC-9B02-66134BE94DDA}"/>
              </a:ext>
            </a:extLst>
          </p:cNvPr>
          <p:cNvSpPr/>
          <p:nvPr/>
        </p:nvSpPr>
        <p:spPr>
          <a:xfrm>
            <a:off x="9093740" y="2701048"/>
            <a:ext cx="155448" cy="914399"/>
          </a:xfrm>
          <a:prstGeom prst="righ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FF0000"/>
              </a:solidFill>
              <a:highlight>
                <a:srgbClr val="FF0000"/>
              </a:highlight>
            </a:endParaRPr>
          </a:p>
        </p:txBody>
      </p:sp>
      <p:sp>
        <p:nvSpPr>
          <p:cNvPr id="8" name="TextBox 7">
            <a:extLst>
              <a:ext uri="{FF2B5EF4-FFF2-40B4-BE49-F238E27FC236}">
                <a16:creationId xmlns:a16="http://schemas.microsoft.com/office/drawing/2014/main" id="{917D0A76-4ECF-A150-AF2B-699C492CBCEF}"/>
              </a:ext>
            </a:extLst>
          </p:cNvPr>
          <p:cNvSpPr txBox="1"/>
          <p:nvPr/>
        </p:nvSpPr>
        <p:spPr>
          <a:xfrm>
            <a:off x="9287580" y="2835081"/>
            <a:ext cx="240191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Already Learnt on Week 4</a:t>
            </a:r>
          </a:p>
        </p:txBody>
      </p:sp>
      <p:sp>
        <p:nvSpPr>
          <p:cNvPr id="10" name="Right Brace 9">
            <a:extLst>
              <a:ext uri="{FF2B5EF4-FFF2-40B4-BE49-F238E27FC236}">
                <a16:creationId xmlns:a16="http://schemas.microsoft.com/office/drawing/2014/main" id="{87E9E2BD-5AB1-9A00-C4F1-AAB4A7FE29A5}"/>
              </a:ext>
            </a:extLst>
          </p:cNvPr>
          <p:cNvSpPr/>
          <p:nvPr/>
        </p:nvSpPr>
        <p:spPr>
          <a:xfrm>
            <a:off x="9082812" y="3884265"/>
            <a:ext cx="220299" cy="1611547"/>
          </a:xfrm>
          <a:prstGeom prst="righ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FF0000"/>
              </a:solidFill>
              <a:highlight>
                <a:srgbClr val="FF0000"/>
              </a:highlight>
            </a:endParaRPr>
          </a:p>
        </p:txBody>
      </p:sp>
      <p:sp>
        <p:nvSpPr>
          <p:cNvPr id="12" name="TextBox 11">
            <a:extLst>
              <a:ext uri="{FF2B5EF4-FFF2-40B4-BE49-F238E27FC236}">
                <a16:creationId xmlns:a16="http://schemas.microsoft.com/office/drawing/2014/main" id="{1A29051A-2FDD-4C23-2483-C42FD518EB72}"/>
              </a:ext>
            </a:extLst>
          </p:cNvPr>
          <p:cNvSpPr txBox="1"/>
          <p:nvPr/>
        </p:nvSpPr>
        <p:spPr>
          <a:xfrm>
            <a:off x="9359010" y="4505372"/>
            <a:ext cx="390241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Delve into deeper</a:t>
            </a:r>
          </a:p>
        </p:txBody>
      </p:sp>
      <p:graphicFrame>
        <p:nvGraphicFramePr>
          <p:cNvPr id="14" name="TextBox 1">
            <a:extLst>
              <a:ext uri="{FF2B5EF4-FFF2-40B4-BE49-F238E27FC236}">
                <a16:creationId xmlns:a16="http://schemas.microsoft.com/office/drawing/2014/main" id="{3C36D46A-CBE8-AE95-241D-24A5111E2CB1}"/>
              </a:ext>
            </a:extLst>
          </p:cNvPr>
          <p:cNvGraphicFramePr/>
          <p:nvPr/>
        </p:nvGraphicFramePr>
        <p:xfrm>
          <a:off x="432519" y="2454005"/>
          <a:ext cx="8622829" cy="31393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98602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animBg="1"/>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B7978E77-E9FF-7E9A-B7F3-A6B45722BAA6}"/>
              </a:ext>
            </a:extLst>
          </p:cNvPr>
          <p:cNvPicPr>
            <a:picLocks noChangeAspect="1"/>
          </p:cNvPicPr>
          <p:nvPr/>
        </p:nvPicPr>
        <p:blipFill>
          <a:blip r:embed="rId2"/>
          <a:stretch>
            <a:fillRect/>
          </a:stretch>
        </p:blipFill>
        <p:spPr>
          <a:xfrm>
            <a:off x="2457005" y="1517485"/>
            <a:ext cx="8201319" cy="5295554"/>
          </a:xfrm>
          <a:prstGeom prst="rect">
            <a:avLst/>
          </a:prstGeom>
        </p:spPr>
      </p:pic>
      <p:sp>
        <p:nvSpPr>
          <p:cNvPr id="6" name="TextBox 5">
            <a:extLst>
              <a:ext uri="{FF2B5EF4-FFF2-40B4-BE49-F238E27FC236}">
                <a16:creationId xmlns:a16="http://schemas.microsoft.com/office/drawing/2014/main" id="{C2D45361-EEF2-F4DB-AE90-221E289398C0}"/>
              </a:ext>
            </a:extLst>
          </p:cNvPr>
          <p:cNvSpPr txBox="1"/>
          <p:nvPr/>
        </p:nvSpPr>
        <p:spPr>
          <a:xfrm>
            <a:off x="354865" y="1655705"/>
            <a:ext cx="6094428" cy="338554"/>
          </a:xfrm>
          <a:prstGeom prst="rect">
            <a:avLst/>
          </a:prstGeom>
          <a:noFill/>
        </p:spPr>
        <p:txBody>
          <a:bodyPr wrap="square">
            <a:spAutoFit/>
          </a:bodyPr>
          <a:lstStyle/>
          <a:p>
            <a:r>
              <a:rPr lang="en-US" sz="1600" i="1" u="sng" dirty="0">
                <a:latin typeface="Arial" panose="020B0604020202020204" pitchFamily="34" charset="0"/>
                <a:cs typeface="Arial" panose="020B0604020202020204" pitchFamily="34" charset="0"/>
              </a:rPr>
              <a:t>https://</a:t>
            </a:r>
            <a:r>
              <a:rPr lang="en-US" sz="1600" i="1" u="sng" dirty="0" err="1">
                <a:latin typeface="Arial" panose="020B0604020202020204" pitchFamily="34" charset="0"/>
                <a:cs typeface="Arial" panose="020B0604020202020204" pitchFamily="34" charset="0"/>
              </a:rPr>
              <a:t>kaggle.com</a:t>
            </a:r>
            <a:r>
              <a:rPr lang="en-US" sz="1600" i="1" u="sng" dirty="0">
                <a:latin typeface="Arial" panose="020B0604020202020204" pitchFamily="34" charset="0"/>
                <a:cs typeface="Arial" panose="020B0604020202020204" pitchFamily="34" charset="0"/>
              </a:rPr>
              <a:t>/</a:t>
            </a:r>
          </a:p>
        </p:txBody>
      </p:sp>
      <p:sp>
        <p:nvSpPr>
          <p:cNvPr id="3" name="TextBox 2">
            <a:extLst>
              <a:ext uri="{FF2B5EF4-FFF2-40B4-BE49-F238E27FC236}">
                <a16:creationId xmlns:a16="http://schemas.microsoft.com/office/drawing/2014/main" id="{03887DBE-7180-273A-F36E-947E3464FB34}"/>
              </a:ext>
            </a:extLst>
          </p:cNvPr>
          <p:cNvSpPr txBox="1"/>
          <p:nvPr/>
        </p:nvSpPr>
        <p:spPr>
          <a:xfrm>
            <a:off x="354865" y="486712"/>
            <a:ext cx="2393604" cy="492443"/>
          </a:xfrm>
          <a:prstGeom prst="rect">
            <a:avLst/>
          </a:prstGeom>
          <a:noFill/>
        </p:spPr>
        <p:txBody>
          <a:bodyPr wrap="none" rtlCol="0">
            <a:spAutoFit/>
          </a:bodyPr>
          <a:lstStyle/>
          <a:p>
            <a:r>
              <a:rPr lang="en-US" sz="2600" dirty="0">
                <a:latin typeface="Arial" panose="020B0604020202020204" pitchFamily="34" charset="0"/>
                <a:cs typeface="Arial" panose="020B0604020202020204" pitchFamily="34" charset="0"/>
              </a:rPr>
              <a:t>Data </a:t>
            </a:r>
            <a:r>
              <a:rPr lang="en-US" sz="2600" dirty="0">
                <a:solidFill>
                  <a:srgbClr val="000000"/>
                </a:solidFill>
                <a:latin typeface="Arial" panose="020B0604020202020204" pitchFamily="34" charset="0"/>
                <a:cs typeface="Arial" panose="020B0604020202020204" pitchFamily="34" charset="0"/>
              </a:rPr>
              <a:t>Sources:</a:t>
            </a:r>
            <a:r>
              <a:rPr lang="en-US" sz="2600" dirty="0">
                <a:latin typeface="Arial" panose="020B0604020202020204" pitchFamily="34" charset="0"/>
                <a:cs typeface="Arial" panose="020B0604020202020204" pitchFamily="34" charset="0"/>
              </a:rPr>
              <a:t> </a:t>
            </a:r>
          </a:p>
        </p:txBody>
      </p:sp>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354865" y="1117375"/>
            <a:ext cx="10212582" cy="400110"/>
          </a:xfrm>
          <a:prstGeom prst="rect">
            <a:avLst/>
          </a:prstGeom>
        </p:spPr>
        <p:txBody>
          <a:bodyPr wrap="square" lIns="91440" tIns="45720" rIns="91440" bIns="45720" anchor="t" anchorCtr="0">
            <a:spAutoFit/>
          </a:bodyPr>
          <a:lstStyle/>
          <a:p>
            <a:r>
              <a:rPr lang="en-US" altLang="ja-JP" sz="2000" dirty="0">
                <a:latin typeface="Arial" panose="020B0604020202020204" pitchFamily="34" charset="0"/>
                <a:cs typeface="Arial" panose="020B0604020202020204" pitchFamily="34" charset="0"/>
              </a:rPr>
              <a:t>1. </a:t>
            </a:r>
            <a:r>
              <a:rPr lang="ja-JP" altLang="en-US" sz="2000">
                <a:latin typeface="Arial" panose="020B0604020202020204" pitchFamily="34" charset="0"/>
                <a:cs typeface="Arial" panose="020B0604020202020204" pitchFamily="34" charset="0"/>
              </a:rPr>
              <a:t>Kaggle - good open-source data sharing platform</a:t>
            </a:r>
          </a:p>
        </p:txBody>
      </p:sp>
    </p:spTree>
    <p:extLst>
      <p:ext uri="{BB962C8B-B14F-4D97-AF65-F5344CB8AC3E}">
        <p14:creationId xmlns:p14="http://schemas.microsoft.com/office/powerpoint/2010/main" val="1324795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1185884"/>
            <a:ext cx="9687755" cy="400110"/>
          </a:xfrm>
          <a:prstGeom prst="rect">
            <a:avLst/>
          </a:prstGeom>
        </p:spPr>
        <p:txBody>
          <a:bodyPr wrap="square" lIns="91440" tIns="45720" rIns="91440" bIns="45720" anchor="t" anchorCtr="0">
            <a:spAutoFit/>
          </a:bodyPr>
          <a:lstStyle/>
          <a:p>
            <a:r>
              <a:rPr lang="en-US" altLang="zh-CN" sz="2000" dirty="0">
                <a:latin typeface="Arial" panose="020B0604020202020204" pitchFamily="34" charset="0"/>
                <a:cs typeface="Arial" panose="020B0604020202020204" pitchFamily="34" charset="0"/>
              </a:rPr>
              <a:t>2.</a:t>
            </a:r>
            <a:r>
              <a:rPr lang="zh-CN" altLang="en-US" sz="2000" dirty="0">
                <a:latin typeface="Arial" panose="020B0604020202020204" pitchFamily="34" charset="0"/>
                <a:cs typeface="Arial" panose="020B0604020202020204" pitchFamily="34" charset="0"/>
              </a:rPr>
              <a:t> </a:t>
            </a:r>
            <a:r>
              <a:rPr lang="ja-JP" altLang="en-US" sz="2000">
                <a:latin typeface="Arial" panose="020B0604020202020204" pitchFamily="34" charset="0"/>
                <a:cs typeface="Arial" panose="020B0604020202020204" pitchFamily="34" charset="0"/>
              </a:rPr>
              <a:t>Huggingface - Very good open-source data sharing platform</a:t>
            </a:r>
          </a:p>
        </p:txBody>
      </p:sp>
      <p:sp>
        <p:nvSpPr>
          <p:cNvPr id="5" name="Text Placeholder 4">
            <a:extLst>
              <a:ext uri="{FF2B5EF4-FFF2-40B4-BE49-F238E27FC236}">
                <a16:creationId xmlns:a16="http://schemas.microsoft.com/office/drawing/2014/main" id="{CBBD7D4D-E744-1D36-D40C-E000E0D99B41}"/>
              </a:ext>
            </a:extLst>
          </p:cNvPr>
          <p:cNvSpPr>
            <a:spLocks noGrp="1"/>
          </p:cNvSpPr>
          <p:nvPr>
            <p:ph type="body" sz="quarter" idx="11"/>
          </p:nvPr>
        </p:nvSpPr>
        <p:spPr/>
        <p:txBody>
          <a:bodyPr/>
          <a:lstStyle/>
          <a:p>
            <a:endParaRPr lang="en-US"/>
          </a:p>
        </p:txBody>
      </p:sp>
      <p:pic>
        <p:nvPicPr>
          <p:cNvPr id="3" name="Picture 2" descr="A screenshot of a computer&#10;&#10;Description automatically generated">
            <a:extLst>
              <a:ext uri="{FF2B5EF4-FFF2-40B4-BE49-F238E27FC236}">
                <a16:creationId xmlns:a16="http://schemas.microsoft.com/office/drawing/2014/main" id="{F09B11B1-349D-1ECD-A88D-8AA9F8C31653}"/>
              </a:ext>
            </a:extLst>
          </p:cNvPr>
          <p:cNvPicPr>
            <a:picLocks noChangeAspect="1"/>
          </p:cNvPicPr>
          <p:nvPr/>
        </p:nvPicPr>
        <p:blipFill>
          <a:blip r:embed="rId2"/>
          <a:stretch>
            <a:fillRect/>
          </a:stretch>
        </p:blipFill>
        <p:spPr>
          <a:xfrm>
            <a:off x="344208" y="1758664"/>
            <a:ext cx="8814955" cy="4999116"/>
          </a:xfrm>
          <a:prstGeom prst="rect">
            <a:avLst/>
          </a:prstGeom>
        </p:spPr>
      </p:pic>
      <p:sp>
        <p:nvSpPr>
          <p:cNvPr id="2" name="TextBox 1">
            <a:extLst>
              <a:ext uri="{FF2B5EF4-FFF2-40B4-BE49-F238E27FC236}">
                <a16:creationId xmlns:a16="http://schemas.microsoft.com/office/drawing/2014/main" id="{C03F870C-2065-4D5B-4E2F-60D4FAED0C13}"/>
              </a:ext>
            </a:extLst>
          </p:cNvPr>
          <p:cNvSpPr txBox="1"/>
          <p:nvPr/>
        </p:nvSpPr>
        <p:spPr>
          <a:xfrm>
            <a:off x="8419857" y="1758664"/>
            <a:ext cx="6094428" cy="338554"/>
          </a:xfrm>
          <a:prstGeom prst="rect">
            <a:avLst/>
          </a:prstGeom>
          <a:noFill/>
        </p:spPr>
        <p:txBody>
          <a:bodyPr wrap="square">
            <a:spAutoFit/>
          </a:bodyPr>
          <a:lstStyle/>
          <a:p>
            <a:r>
              <a:rPr lang="en-US" sz="1600" i="1" u="sng" dirty="0">
                <a:latin typeface="Times New Roman" panose="02020603050405020304" pitchFamily="18" charset="0"/>
                <a:cs typeface="Times New Roman" panose="02020603050405020304" pitchFamily="18" charset="0"/>
              </a:rPr>
              <a:t>https://</a:t>
            </a:r>
            <a:r>
              <a:rPr lang="en-US" sz="1600" i="1" u="sng" dirty="0" err="1">
                <a:latin typeface="Times New Roman" panose="02020603050405020304" pitchFamily="18" charset="0"/>
                <a:cs typeface="Times New Roman" panose="02020603050405020304" pitchFamily="18" charset="0"/>
              </a:rPr>
              <a:t>huggingface.co</a:t>
            </a:r>
            <a:r>
              <a:rPr lang="en-US" sz="1600" i="1" u="sng" dirty="0">
                <a:latin typeface="Times New Roman" panose="02020603050405020304" pitchFamily="18" charset="0"/>
                <a:cs typeface="Times New Roman" panose="02020603050405020304" pitchFamily="18" charset="0"/>
              </a:rPr>
              <a:t>/</a:t>
            </a:r>
          </a:p>
        </p:txBody>
      </p:sp>
      <p:sp>
        <p:nvSpPr>
          <p:cNvPr id="6" name="TextBox 5">
            <a:extLst>
              <a:ext uri="{FF2B5EF4-FFF2-40B4-BE49-F238E27FC236}">
                <a16:creationId xmlns:a16="http://schemas.microsoft.com/office/drawing/2014/main" id="{7A360867-FDDF-807C-B82A-0C29A0271833}"/>
              </a:ext>
            </a:extLst>
          </p:cNvPr>
          <p:cNvSpPr txBox="1"/>
          <p:nvPr/>
        </p:nvSpPr>
        <p:spPr>
          <a:xfrm>
            <a:off x="7834739" y="5829344"/>
            <a:ext cx="3632332" cy="871970"/>
          </a:xfrm>
          <a:prstGeom prst="rect">
            <a:avLst/>
          </a:prstGeom>
          <a:noFill/>
        </p:spPr>
        <p:txBody>
          <a:bodyPr wrap="square">
            <a:spAutoFit/>
          </a:bodyPr>
          <a:lstStyle/>
          <a:p>
            <a:pPr>
              <a:lnSpc>
                <a:spcPct val="150000"/>
              </a:lnSpc>
            </a:pPr>
            <a:r>
              <a:rPr lang="en-US" dirty="0">
                <a:latin typeface="Arial" panose="020B0604020202020204" pitchFamily="34" charset="0"/>
                <a:cs typeface="Arial" panose="020B0604020202020204" pitchFamily="34" charset="0"/>
              </a:rPr>
              <a:t>But much data here is about Large Language Models</a:t>
            </a:r>
          </a:p>
        </p:txBody>
      </p:sp>
      <p:sp>
        <p:nvSpPr>
          <p:cNvPr id="7" name="TextBox 6">
            <a:extLst>
              <a:ext uri="{FF2B5EF4-FFF2-40B4-BE49-F238E27FC236}">
                <a16:creationId xmlns:a16="http://schemas.microsoft.com/office/drawing/2014/main" id="{475BE669-36D8-887F-1A00-700D0F237ADC}"/>
              </a:ext>
            </a:extLst>
          </p:cNvPr>
          <p:cNvSpPr txBox="1"/>
          <p:nvPr/>
        </p:nvSpPr>
        <p:spPr>
          <a:xfrm>
            <a:off x="430280" y="521812"/>
            <a:ext cx="2393604" cy="492443"/>
          </a:xfrm>
          <a:prstGeom prst="rect">
            <a:avLst/>
          </a:prstGeom>
          <a:noFill/>
        </p:spPr>
        <p:txBody>
          <a:bodyPr wrap="none" rtlCol="0">
            <a:spAutoFit/>
          </a:bodyPr>
          <a:lstStyle/>
          <a:p>
            <a:r>
              <a:rPr lang="en-US" sz="2600" dirty="0">
                <a:latin typeface="Arial" panose="020B0604020202020204" pitchFamily="34" charset="0"/>
                <a:cs typeface="Arial" panose="020B0604020202020204" pitchFamily="34" charset="0"/>
              </a:rPr>
              <a:t>Data </a:t>
            </a:r>
            <a:r>
              <a:rPr lang="en-US" sz="2600" dirty="0">
                <a:solidFill>
                  <a:srgbClr val="000000"/>
                </a:solidFill>
                <a:latin typeface="Arial" panose="020B0604020202020204" pitchFamily="34" charset="0"/>
                <a:cs typeface="Arial" panose="020B0604020202020204" pitchFamily="34" charset="0"/>
              </a:rPr>
              <a:t>Sources:</a:t>
            </a:r>
            <a:r>
              <a:rPr lang="en-US" sz="26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886296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344207" y="1358911"/>
            <a:ext cx="9687755" cy="400110"/>
          </a:xfrm>
          <a:prstGeom prst="rect">
            <a:avLst/>
          </a:prstGeom>
        </p:spPr>
        <p:txBody>
          <a:bodyPr wrap="square" lIns="91440" tIns="45720" rIns="91440" bIns="45720" anchor="t" anchorCtr="0">
            <a:spAutoFit/>
          </a:bodyPr>
          <a:lstStyle/>
          <a:p>
            <a:r>
              <a:rPr lang="en-US" altLang="zh-CN" sz="2000" dirty="0">
                <a:latin typeface="Arial" panose="020B0604020202020204" pitchFamily="34" charset="0"/>
                <a:cs typeface="Arial" panose="020B0604020202020204" pitchFamily="34" charset="0"/>
              </a:rPr>
              <a:t>3.</a:t>
            </a:r>
            <a:r>
              <a:rPr lang="zh-CN" altLang="en-US" sz="2000" dirty="0">
                <a:latin typeface="Arial" panose="020B0604020202020204" pitchFamily="34" charset="0"/>
                <a:cs typeface="Arial" panose="020B0604020202020204" pitchFamily="34" charset="0"/>
              </a:rPr>
              <a:t> </a:t>
            </a:r>
            <a:r>
              <a:rPr lang="en-US" altLang="ja-JP" sz="2000" dirty="0">
                <a:latin typeface="Arial" panose="020B0604020202020204" pitchFamily="34" charset="0"/>
                <a:cs typeface="Arial" panose="020B0604020202020204" pitchFamily="34" charset="0"/>
              </a:rPr>
              <a:t>Wikipedia - also have some interesting data </a:t>
            </a:r>
            <a:endParaRPr lang="ja-JP" altLang="en-US" sz="2000">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CBBD7D4D-E744-1D36-D40C-E000E0D99B41}"/>
              </a:ext>
            </a:extLst>
          </p:cNvPr>
          <p:cNvSpPr>
            <a:spLocks noGrp="1"/>
          </p:cNvSpPr>
          <p:nvPr>
            <p:ph type="body" sz="quarter" idx="11"/>
          </p:nvPr>
        </p:nvSpPr>
        <p:spPr/>
        <p:txBody>
          <a:bodyPr/>
          <a:lstStyle/>
          <a:p>
            <a:endParaRPr lang="en-US"/>
          </a:p>
        </p:txBody>
      </p:sp>
      <p:sp>
        <p:nvSpPr>
          <p:cNvPr id="2" name="TextBox 1">
            <a:extLst>
              <a:ext uri="{FF2B5EF4-FFF2-40B4-BE49-F238E27FC236}">
                <a16:creationId xmlns:a16="http://schemas.microsoft.com/office/drawing/2014/main" id="{C03F870C-2065-4D5B-4E2F-60D4FAED0C13}"/>
              </a:ext>
            </a:extLst>
          </p:cNvPr>
          <p:cNvSpPr txBox="1"/>
          <p:nvPr/>
        </p:nvSpPr>
        <p:spPr>
          <a:xfrm>
            <a:off x="344207" y="2169347"/>
            <a:ext cx="6094428" cy="338554"/>
          </a:xfrm>
          <a:prstGeom prst="rect">
            <a:avLst/>
          </a:prstGeom>
          <a:noFill/>
        </p:spPr>
        <p:txBody>
          <a:bodyPr wrap="square">
            <a:spAutoFit/>
          </a:bodyPr>
          <a:lstStyle/>
          <a:p>
            <a:r>
              <a:rPr lang="en-US" sz="1600" i="1" u="sng" dirty="0">
                <a:latin typeface="Times New Roman" panose="02020603050405020304" pitchFamily="18" charset="0"/>
                <a:cs typeface="Times New Roman" panose="02020603050405020304" pitchFamily="18" charset="0"/>
              </a:rPr>
              <a:t>https://</a:t>
            </a:r>
            <a:r>
              <a:rPr lang="en-US" sz="1600" i="1" u="sng" dirty="0" err="1">
                <a:latin typeface="Times New Roman" panose="02020603050405020304" pitchFamily="18" charset="0"/>
                <a:cs typeface="Times New Roman" panose="02020603050405020304" pitchFamily="18" charset="0"/>
              </a:rPr>
              <a:t>en.wikipedia.org</a:t>
            </a:r>
            <a:r>
              <a:rPr lang="en-US" sz="1600" i="1" u="sng" dirty="0">
                <a:latin typeface="Times New Roman" panose="02020603050405020304" pitchFamily="18" charset="0"/>
                <a:cs typeface="Times New Roman" panose="02020603050405020304" pitchFamily="18" charset="0"/>
              </a:rPr>
              <a:t>/</a:t>
            </a:r>
          </a:p>
        </p:txBody>
      </p:sp>
      <p:sp>
        <p:nvSpPr>
          <p:cNvPr id="9" name="TextBox 8">
            <a:extLst>
              <a:ext uri="{FF2B5EF4-FFF2-40B4-BE49-F238E27FC236}">
                <a16:creationId xmlns:a16="http://schemas.microsoft.com/office/drawing/2014/main" id="{6D541A2A-C9E9-B283-6429-2F5637CDD102}"/>
              </a:ext>
            </a:extLst>
          </p:cNvPr>
          <p:cNvSpPr txBox="1"/>
          <p:nvPr/>
        </p:nvSpPr>
        <p:spPr>
          <a:xfrm>
            <a:off x="344208" y="5327980"/>
            <a:ext cx="6094428" cy="338554"/>
          </a:xfrm>
          <a:prstGeom prst="rect">
            <a:avLst/>
          </a:prstGeom>
          <a:noFill/>
        </p:spPr>
        <p:txBody>
          <a:bodyPr wrap="square">
            <a:spAutoFit/>
          </a:bodyPr>
          <a:lstStyle/>
          <a:p>
            <a:r>
              <a:rPr lang="en-US" sz="1600" i="1" u="sng" dirty="0">
                <a:latin typeface="Times New Roman" panose="02020603050405020304" pitchFamily="18" charset="0"/>
                <a:cs typeface="Times New Roman" panose="02020603050405020304" pitchFamily="18" charset="0"/>
              </a:rPr>
              <a:t>https://</a:t>
            </a:r>
            <a:r>
              <a:rPr lang="en-US" sz="1600" i="1" u="sng" dirty="0" err="1">
                <a:latin typeface="Times New Roman" panose="02020603050405020304" pitchFamily="18" charset="0"/>
                <a:cs typeface="Times New Roman" panose="02020603050405020304" pitchFamily="18" charset="0"/>
              </a:rPr>
              <a:t>www.wikidata.org</a:t>
            </a:r>
            <a:r>
              <a:rPr lang="en-US" sz="1600" i="1" u="sng" dirty="0">
                <a:latin typeface="Times New Roman" panose="02020603050405020304" pitchFamily="18" charset="0"/>
                <a:cs typeface="Times New Roman" panose="02020603050405020304" pitchFamily="18" charset="0"/>
              </a:rPr>
              <a:t>/</a:t>
            </a:r>
          </a:p>
        </p:txBody>
      </p:sp>
      <p:sp>
        <p:nvSpPr>
          <p:cNvPr id="12" name="Title 3">
            <a:extLst>
              <a:ext uri="{FF2B5EF4-FFF2-40B4-BE49-F238E27FC236}">
                <a16:creationId xmlns:a16="http://schemas.microsoft.com/office/drawing/2014/main" id="{B2157AE8-7F4C-37CC-A490-2047E3CF7C66}"/>
              </a:ext>
            </a:extLst>
          </p:cNvPr>
          <p:cNvSpPr txBox="1">
            <a:spLocks/>
          </p:cNvSpPr>
          <p:nvPr/>
        </p:nvSpPr>
        <p:spPr>
          <a:xfrm>
            <a:off x="344208" y="4350099"/>
            <a:ext cx="3256831" cy="707886"/>
          </a:xfrm>
          <a:prstGeom prst="rect">
            <a:avLst/>
          </a:prstGeom>
        </p:spPr>
        <p:txBody>
          <a:bodyPr vert="horz" wrap="square" lIns="91440" tIns="45720" rIns="91440" bIns="45720" rtlCol="0" anchor="t" anchorCtr="0">
            <a:spAutoFit/>
          </a:bodyPr>
          <a:lstStyle>
            <a:lvl1pPr algn="l" defTabSz="914400" rtl="0" eaLnBrk="1" latinLnBrk="0" hangingPunct="1">
              <a:lnSpc>
                <a:spcPct val="100000"/>
              </a:lnSpc>
              <a:spcBef>
                <a:spcPct val="0"/>
              </a:spcBef>
              <a:buNone/>
              <a:defRPr sz="3200" b="0" i="0" kern="1200" cap="none" baseline="0">
                <a:solidFill>
                  <a:srgbClr val="000000"/>
                </a:solidFill>
                <a:latin typeface="Barlow Light" pitchFamily="2" charset="77"/>
                <a:ea typeface="DIN 2014 Light" panose="020B0404020202020204" pitchFamily="34" charset="77"/>
                <a:cs typeface="+mj-cs"/>
              </a:defRPr>
            </a:lvl1pPr>
          </a:lstStyle>
          <a:p>
            <a:r>
              <a:rPr lang="en-US" altLang="zh-CN" sz="2000" dirty="0">
                <a:latin typeface="Arial" panose="020B0604020202020204" pitchFamily="34" charset="0"/>
                <a:cs typeface="Arial" panose="020B0604020202020204" pitchFamily="34" charset="0"/>
              </a:rPr>
              <a:t>Wiki also has a separate data website</a:t>
            </a:r>
            <a:endParaRPr lang="ja-JP" altLang="en-US" sz="2000">
              <a:latin typeface="Arial" panose="020B0604020202020204" pitchFamily="34" charset="0"/>
              <a:cs typeface="Arial" panose="020B0604020202020204" pitchFamily="34" charset="0"/>
            </a:endParaRPr>
          </a:p>
        </p:txBody>
      </p:sp>
      <p:pic>
        <p:nvPicPr>
          <p:cNvPr id="13" name="Picture 12">
            <a:extLst>
              <a:ext uri="{FF2B5EF4-FFF2-40B4-BE49-F238E27FC236}">
                <a16:creationId xmlns:a16="http://schemas.microsoft.com/office/drawing/2014/main" id="{788D7FF7-85BD-C9BF-B5FA-DD5DAB94C24C}"/>
              </a:ext>
            </a:extLst>
          </p:cNvPr>
          <p:cNvPicPr>
            <a:picLocks noChangeAspect="1"/>
          </p:cNvPicPr>
          <p:nvPr/>
        </p:nvPicPr>
        <p:blipFill>
          <a:blip r:embed="rId2"/>
          <a:stretch>
            <a:fillRect/>
          </a:stretch>
        </p:blipFill>
        <p:spPr>
          <a:xfrm>
            <a:off x="3549888" y="1926706"/>
            <a:ext cx="7850659" cy="4658404"/>
          </a:xfrm>
          <a:prstGeom prst="rect">
            <a:avLst/>
          </a:prstGeom>
        </p:spPr>
      </p:pic>
      <p:sp>
        <p:nvSpPr>
          <p:cNvPr id="14" name="Title 3">
            <a:extLst>
              <a:ext uri="{FF2B5EF4-FFF2-40B4-BE49-F238E27FC236}">
                <a16:creationId xmlns:a16="http://schemas.microsoft.com/office/drawing/2014/main" id="{88E2150E-5CFF-4922-A993-374FEDBD5FEE}"/>
              </a:ext>
            </a:extLst>
          </p:cNvPr>
          <p:cNvSpPr txBox="1">
            <a:spLocks/>
          </p:cNvSpPr>
          <p:nvPr/>
        </p:nvSpPr>
        <p:spPr>
          <a:xfrm>
            <a:off x="344207" y="2785098"/>
            <a:ext cx="3256831" cy="1154675"/>
          </a:xfrm>
          <a:prstGeom prst="rect">
            <a:avLst/>
          </a:prstGeom>
        </p:spPr>
        <p:txBody>
          <a:bodyPr vert="horz" wrap="square" lIns="91440" tIns="45720" rIns="91440" bIns="45720" rtlCol="0" anchor="t" anchorCtr="0">
            <a:spAutoFit/>
          </a:bodyPr>
          <a:lstStyle>
            <a:lvl1pPr algn="l" defTabSz="914400" rtl="0" eaLnBrk="1" latinLnBrk="0" hangingPunct="1">
              <a:lnSpc>
                <a:spcPct val="100000"/>
              </a:lnSpc>
              <a:spcBef>
                <a:spcPct val="0"/>
              </a:spcBef>
              <a:buNone/>
              <a:defRPr sz="3200" b="0" i="0" kern="1200" cap="none" baseline="0">
                <a:solidFill>
                  <a:srgbClr val="000000"/>
                </a:solidFill>
                <a:latin typeface="Barlow Light" pitchFamily="2" charset="77"/>
                <a:ea typeface="DIN 2014 Light" panose="020B0404020202020204" pitchFamily="34" charset="77"/>
                <a:cs typeface="+mj-cs"/>
              </a:defRPr>
            </a:lvl1pPr>
          </a:lstStyle>
          <a:p>
            <a:pPr>
              <a:lnSpc>
                <a:spcPct val="150000"/>
              </a:lnSpc>
            </a:pPr>
            <a:r>
              <a:rPr lang="en-US" altLang="zh-CN" sz="1600" dirty="0">
                <a:latin typeface="Arial" panose="020B0604020202020204" pitchFamily="34" charset="0"/>
                <a:cs typeface="Arial" panose="020B0604020202020204" pitchFamily="34" charset="0"/>
              </a:rPr>
              <a:t>There are many data tables in some pages of Wikipedia, which may help you on your project.</a:t>
            </a:r>
            <a:endParaRPr lang="ja-JP" altLang="en-US" sz="160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6ADDC205-C8C8-C603-FB21-BFBAE252ED17}"/>
              </a:ext>
            </a:extLst>
          </p:cNvPr>
          <p:cNvSpPr txBox="1"/>
          <p:nvPr/>
        </p:nvSpPr>
        <p:spPr>
          <a:xfrm>
            <a:off x="344207" y="724538"/>
            <a:ext cx="2393604" cy="492443"/>
          </a:xfrm>
          <a:prstGeom prst="rect">
            <a:avLst/>
          </a:prstGeom>
          <a:noFill/>
        </p:spPr>
        <p:txBody>
          <a:bodyPr wrap="none" rtlCol="0">
            <a:spAutoFit/>
          </a:bodyPr>
          <a:lstStyle/>
          <a:p>
            <a:r>
              <a:rPr lang="en-US" sz="2600" dirty="0">
                <a:latin typeface="Arial" panose="020B0604020202020204" pitchFamily="34" charset="0"/>
                <a:cs typeface="Arial" panose="020B0604020202020204" pitchFamily="34" charset="0"/>
              </a:rPr>
              <a:t>Data </a:t>
            </a:r>
            <a:r>
              <a:rPr lang="en-US" sz="2600" dirty="0">
                <a:solidFill>
                  <a:srgbClr val="000000"/>
                </a:solidFill>
                <a:latin typeface="Arial" panose="020B0604020202020204" pitchFamily="34" charset="0"/>
                <a:cs typeface="Arial" panose="020B0604020202020204" pitchFamily="34" charset="0"/>
              </a:rPr>
              <a:t>Sources:</a:t>
            </a:r>
            <a:r>
              <a:rPr lang="en-US" sz="26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1770559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305439" y="1232594"/>
            <a:ext cx="9687755" cy="400110"/>
          </a:xfrm>
          <a:prstGeom prst="rect">
            <a:avLst/>
          </a:prstGeom>
        </p:spPr>
        <p:txBody>
          <a:bodyPr wrap="square" lIns="91440" tIns="45720" rIns="91440" bIns="45720" anchor="t" anchorCtr="0">
            <a:spAutoFit/>
          </a:bodyPr>
          <a:lstStyle/>
          <a:p>
            <a:r>
              <a:rPr lang="en-US" altLang="zh-CN" sz="2000" dirty="0">
                <a:latin typeface="Arial" panose="020B0604020202020204" pitchFamily="34" charset="0"/>
                <a:cs typeface="Arial" panose="020B0604020202020204" pitchFamily="34" charset="0"/>
              </a:rPr>
              <a:t>4.</a:t>
            </a:r>
            <a:r>
              <a:rPr lang="zh-CN" altLang="en-US" sz="2000" dirty="0">
                <a:latin typeface="Arial" panose="020B0604020202020204" pitchFamily="34" charset="0"/>
                <a:cs typeface="Arial" panose="020B0604020202020204" pitchFamily="34" charset="0"/>
              </a:rPr>
              <a:t> </a:t>
            </a:r>
            <a:r>
              <a:rPr lang="ja-JP" altLang="en-US" sz="2000">
                <a:latin typeface="Arial" panose="020B0604020202020204" pitchFamily="34" charset="0"/>
                <a:cs typeface="Arial" panose="020B0604020202020204" pitchFamily="34" charset="0"/>
              </a:rPr>
              <a:t>Other Government Open-source Data – NYC Data</a:t>
            </a:r>
          </a:p>
        </p:txBody>
      </p:sp>
      <p:sp>
        <p:nvSpPr>
          <p:cNvPr id="5" name="Text Placeholder 4">
            <a:extLst>
              <a:ext uri="{FF2B5EF4-FFF2-40B4-BE49-F238E27FC236}">
                <a16:creationId xmlns:a16="http://schemas.microsoft.com/office/drawing/2014/main" id="{CBBD7D4D-E744-1D36-D40C-E000E0D99B41}"/>
              </a:ext>
            </a:extLst>
          </p:cNvPr>
          <p:cNvSpPr>
            <a:spLocks noGrp="1"/>
          </p:cNvSpPr>
          <p:nvPr>
            <p:ph type="body" sz="quarter" idx="11"/>
          </p:nvPr>
        </p:nvSpPr>
        <p:spPr/>
        <p:txBody>
          <a:bodyPr/>
          <a:lstStyle/>
          <a:p>
            <a:endParaRPr lang="en-US"/>
          </a:p>
        </p:txBody>
      </p:sp>
      <p:pic>
        <p:nvPicPr>
          <p:cNvPr id="2" name="Picture 1" descr="A screenshot of a web page&#10;&#10;Description automatically generated">
            <a:extLst>
              <a:ext uri="{FF2B5EF4-FFF2-40B4-BE49-F238E27FC236}">
                <a16:creationId xmlns:a16="http://schemas.microsoft.com/office/drawing/2014/main" id="{A69F1B15-D3AC-961E-8B9D-97DBCAB4B935}"/>
              </a:ext>
            </a:extLst>
          </p:cNvPr>
          <p:cNvPicPr>
            <a:picLocks noChangeAspect="1"/>
          </p:cNvPicPr>
          <p:nvPr/>
        </p:nvPicPr>
        <p:blipFill>
          <a:blip r:embed="rId2"/>
          <a:stretch>
            <a:fillRect/>
          </a:stretch>
        </p:blipFill>
        <p:spPr>
          <a:xfrm>
            <a:off x="4712043" y="1757323"/>
            <a:ext cx="5618122" cy="4703168"/>
          </a:xfrm>
          <a:prstGeom prst="rect">
            <a:avLst/>
          </a:prstGeom>
        </p:spPr>
      </p:pic>
      <p:sp>
        <p:nvSpPr>
          <p:cNvPr id="3" name="TextBox 2">
            <a:extLst>
              <a:ext uri="{FF2B5EF4-FFF2-40B4-BE49-F238E27FC236}">
                <a16:creationId xmlns:a16="http://schemas.microsoft.com/office/drawing/2014/main" id="{B33319BA-156B-888E-FCB7-CD5B3F8387E3}"/>
              </a:ext>
            </a:extLst>
          </p:cNvPr>
          <p:cNvSpPr txBox="1"/>
          <p:nvPr/>
        </p:nvSpPr>
        <p:spPr>
          <a:xfrm>
            <a:off x="305439" y="615532"/>
            <a:ext cx="2393604" cy="492443"/>
          </a:xfrm>
          <a:prstGeom prst="rect">
            <a:avLst/>
          </a:prstGeom>
          <a:noFill/>
        </p:spPr>
        <p:txBody>
          <a:bodyPr wrap="none" rtlCol="0">
            <a:spAutoFit/>
          </a:bodyPr>
          <a:lstStyle/>
          <a:p>
            <a:r>
              <a:rPr lang="en-US" sz="2600" dirty="0">
                <a:latin typeface="Arial" panose="020B0604020202020204" pitchFamily="34" charset="0"/>
                <a:cs typeface="Arial" panose="020B0604020202020204" pitchFamily="34" charset="0"/>
              </a:rPr>
              <a:t>Data </a:t>
            </a:r>
            <a:r>
              <a:rPr lang="en-US" sz="2600" dirty="0">
                <a:solidFill>
                  <a:srgbClr val="000000"/>
                </a:solidFill>
                <a:latin typeface="Arial" panose="020B0604020202020204" pitchFamily="34" charset="0"/>
                <a:cs typeface="Arial" panose="020B0604020202020204" pitchFamily="34" charset="0"/>
              </a:rPr>
              <a:t>Sources:</a:t>
            </a:r>
            <a:r>
              <a:rPr lang="en-US" sz="2600" dirty="0">
                <a:latin typeface="Arial" panose="020B0604020202020204" pitchFamily="34" charset="0"/>
                <a:cs typeface="Arial" panose="020B0604020202020204" pitchFamily="34" charset="0"/>
              </a:rPr>
              <a:t> </a:t>
            </a:r>
          </a:p>
        </p:txBody>
      </p:sp>
      <p:sp>
        <p:nvSpPr>
          <p:cNvPr id="7" name="TextBox 6">
            <a:extLst>
              <a:ext uri="{FF2B5EF4-FFF2-40B4-BE49-F238E27FC236}">
                <a16:creationId xmlns:a16="http://schemas.microsoft.com/office/drawing/2014/main" id="{E9C69D88-7C00-008A-6EE5-3EC49287B886}"/>
              </a:ext>
            </a:extLst>
          </p:cNvPr>
          <p:cNvSpPr txBox="1"/>
          <p:nvPr/>
        </p:nvSpPr>
        <p:spPr>
          <a:xfrm>
            <a:off x="305439" y="2735108"/>
            <a:ext cx="4223592" cy="1754326"/>
          </a:xfrm>
          <a:prstGeom prst="rect">
            <a:avLst/>
          </a:prstGeom>
          <a:noFill/>
        </p:spPr>
        <p:txBody>
          <a:bodyPr wrap="none" rtlCol="0">
            <a:spAutoFit/>
          </a:bodyPr>
          <a:lstStyle/>
          <a:p>
            <a:r>
              <a:rPr lang="en-US" dirty="0"/>
              <a:t>Other examples include:</a:t>
            </a:r>
          </a:p>
          <a:p>
            <a:pPr marL="342900" indent="-342900">
              <a:buFont typeface="Arial" panose="020B0604020202020204" pitchFamily="34" charset="0"/>
              <a:buChar char="•"/>
            </a:pPr>
            <a:r>
              <a:rPr lang="en-US" altLang="zh-CN" dirty="0">
                <a:solidFill>
                  <a:srgbClr val="16191F"/>
                </a:solidFill>
                <a:latin typeface="Amazon Ember"/>
                <a:hlinkClick r:id="rId3"/>
              </a:rPr>
              <a:t>Australian Government Data</a:t>
            </a:r>
            <a:endParaRPr lang="en-US" altLang="zh-CN" dirty="0">
              <a:solidFill>
                <a:srgbClr val="16191F"/>
              </a:solidFill>
              <a:latin typeface="Amazon Ember"/>
            </a:endParaRPr>
          </a:p>
          <a:p>
            <a:pPr marL="342900" indent="-342900">
              <a:buFont typeface="Arial" panose="020B0604020202020204" pitchFamily="34" charset="0"/>
              <a:buChar char="•"/>
            </a:pPr>
            <a:r>
              <a:rPr lang="en-US" altLang="zh-CN" dirty="0">
                <a:solidFill>
                  <a:srgbClr val="16191F"/>
                </a:solidFill>
                <a:latin typeface="Amazon Ember"/>
                <a:hlinkClick r:id="rId4"/>
              </a:rPr>
              <a:t>Victoria Government Data</a:t>
            </a:r>
            <a:endParaRPr lang="en-US" altLang="zh-CN" dirty="0">
              <a:solidFill>
                <a:srgbClr val="16191F"/>
              </a:solidFill>
              <a:latin typeface="Amazon Ember"/>
            </a:endParaRPr>
          </a:p>
          <a:p>
            <a:pPr marL="342900" indent="-342900">
              <a:buFont typeface="Arial" panose="020B0604020202020204" pitchFamily="34" charset="0"/>
              <a:buChar char="•"/>
            </a:pPr>
            <a:r>
              <a:rPr lang="en-US" altLang="zh-CN" dirty="0">
                <a:solidFill>
                  <a:srgbClr val="16191F"/>
                </a:solidFill>
                <a:latin typeface="Amazon Ember"/>
                <a:hlinkClick r:id="rId5"/>
              </a:rPr>
              <a:t>Australian Bureau of Statistics</a:t>
            </a:r>
            <a:endParaRPr lang="en-US" altLang="zh-CN" dirty="0">
              <a:solidFill>
                <a:srgbClr val="16191F"/>
              </a:solidFill>
              <a:latin typeface="Amazon Ember"/>
            </a:endParaRPr>
          </a:p>
          <a:p>
            <a:pPr marL="342900" indent="-342900">
              <a:buFont typeface="Arial" panose="020B0604020202020204" pitchFamily="34" charset="0"/>
              <a:buChar char="•"/>
            </a:pPr>
            <a:r>
              <a:rPr lang="en-US" dirty="0">
                <a:solidFill>
                  <a:srgbClr val="16191F"/>
                </a:solidFill>
                <a:latin typeface="Amazon Ember"/>
                <a:hlinkClick r:id="rId6"/>
              </a:rPr>
              <a:t>Closing the Gap Information Repository</a:t>
            </a:r>
            <a:endParaRPr lang="en-US" dirty="0">
              <a:solidFill>
                <a:srgbClr val="16191F"/>
              </a:solidFill>
              <a:latin typeface="Amazon Ember"/>
            </a:endParaRPr>
          </a:p>
          <a:p>
            <a:endParaRPr lang="en-US" dirty="0"/>
          </a:p>
        </p:txBody>
      </p:sp>
    </p:spTree>
    <p:extLst>
      <p:ext uri="{BB962C8B-B14F-4D97-AF65-F5344CB8AC3E}">
        <p14:creationId xmlns:p14="http://schemas.microsoft.com/office/powerpoint/2010/main" val="2419222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C2AB77-B05F-9144-A6F9-8C18C75C30B9}"/>
              </a:ext>
            </a:extLst>
          </p:cNvPr>
          <p:cNvSpPr>
            <a:spLocks noGrp="1"/>
          </p:cNvSpPr>
          <p:nvPr>
            <p:ph type="ctrTitle"/>
          </p:nvPr>
        </p:nvSpPr>
        <p:spPr>
          <a:xfrm>
            <a:off x="430280" y="1230512"/>
            <a:ext cx="9687755" cy="400110"/>
          </a:xfrm>
          <a:prstGeom prst="rect">
            <a:avLst/>
          </a:prstGeom>
        </p:spPr>
        <p:txBody>
          <a:bodyPr wrap="square" lIns="91440" tIns="45720" rIns="91440" bIns="45720" anchor="t" anchorCtr="0">
            <a:spAutoFit/>
          </a:bodyPr>
          <a:lstStyle/>
          <a:p>
            <a:r>
              <a:rPr lang="en-US" altLang="zh-CN" sz="2000" b="1" dirty="0">
                <a:latin typeface="DIN 2014 Light"/>
              </a:rPr>
              <a:t>5.</a:t>
            </a:r>
            <a:r>
              <a:rPr lang="zh-CN" altLang="en-US" sz="2000" b="1" dirty="0">
                <a:latin typeface="DIN 2014 Light"/>
              </a:rPr>
              <a:t> </a:t>
            </a:r>
            <a:r>
              <a:rPr lang="ja-JP" sz="2000" b="1">
                <a:latin typeface="DIN 2014 Light"/>
              </a:rPr>
              <a:t>Common Open-Source Dataset Licenses</a:t>
            </a:r>
            <a:endParaRPr lang="en-US" altLang="ja-JP" sz="2000" dirty="0"/>
          </a:p>
        </p:txBody>
      </p:sp>
      <p:sp>
        <p:nvSpPr>
          <p:cNvPr id="3" name="TextBox 2">
            <a:extLst>
              <a:ext uri="{FF2B5EF4-FFF2-40B4-BE49-F238E27FC236}">
                <a16:creationId xmlns:a16="http://schemas.microsoft.com/office/drawing/2014/main" id="{6451D5AF-3383-45D5-5AC7-62DFB671013A}"/>
              </a:ext>
            </a:extLst>
          </p:cNvPr>
          <p:cNvSpPr txBox="1"/>
          <p:nvPr/>
        </p:nvSpPr>
        <p:spPr>
          <a:xfrm>
            <a:off x="5035231" y="716222"/>
            <a:ext cx="7835153" cy="61463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endParaRPr lang="en-US" sz="1600" dirty="0"/>
          </a:p>
          <a:p>
            <a:pPr marL="285750" indent="-285750">
              <a:lnSpc>
                <a:spcPct val="150000"/>
              </a:lnSpc>
              <a:buFont typeface="Arial"/>
              <a:buChar char="•"/>
            </a:pPr>
            <a:r>
              <a:rPr lang="en-US" sz="1600" b="1" dirty="0">
                <a:ea typeface="+mn-lt"/>
                <a:cs typeface="+mn-lt"/>
              </a:rPr>
              <a:t>MIT License</a:t>
            </a:r>
            <a:endParaRPr lang="en-US" sz="1600" b="1" dirty="0"/>
          </a:p>
          <a:p>
            <a:pPr>
              <a:lnSpc>
                <a:spcPct val="150000"/>
              </a:lnSpc>
            </a:pPr>
            <a:r>
              <a:rPr lang="en-US" sz="1600" dirty="0">
                <a:ea typeface="+mn-lt"/>
                <a:cs typeface="+mn-lt"/>
              </a:rPr>
              <a:t>- Permissive: Allows almost any use, including commercial</a:t>
            </a:r>
            <a:endParaRPr lang="en-US" sz="1600" dirty="0"/>
          </a:p>
          <a:p>
            <a:pPr>
              <a:lnSpc>
                <a:spcPct val="150000"/>
              </a:lnSpc>
            </a:pPr>
            <a:r>
              <a:rPr lang="en-US" sz="1600" dirty="0">
                <a:ea typeface="+mn-lt"/>
                <a:cs typeface="+mn-lt"/>
              </a:rPr>
              <a:t>- Requirement: Include original copyright and license notice</a:t>
            </a:r>
            <a:endParaRPr lang="en-US" sz="1600" dirty="0"/>
          </a:p>
          <a:p>
            <a:pPr marL="285750" indent="-285750">
              <a:lnSpc>
                <a:spcPct val="150000"/>
              </a:lnSpc>
              <a:buFont typeface="Arial"/>
              <a:buChar char="•"/>
            </a:pPr>
            <a:r>
              <a:rPr lang="en-US" sz="1600" b="1" dirty="0">
                <a:ea typeface="+mn-lt"/>
                <a:cs typeface="+mn-lt"/>
              </a:rPr>
              <a:t>Apache License 2.0</a:t>
            </a:r>
            <a:endParaRPr lang="en-US" sz="1600" b="1" dirty="0"/>
          </a:p>
          <a:p>
            <a:pPr>
              <a:lnSpc>
                <a:spcPct val="150000"/>
              </a:lnSpc>
              <a:spcBef>
                <a:spcPct val="0"/>
              </a:spcBef>
            </a:pPr>
            <a:r>
              <a:rPr lang="en-US" sz="1600" dirty="0">
                <a:ea typeface="+mn-lt"/>
                <a:cs typeface="+mn-lt"/>
              </a:rPr>
              <a:t>- Permissive: Allows commercial use and modification</a:t>
            </a:r>
            <a:endParaRPr lang="en-US" sz="1600" dirty="0"/>
          </a:p>
          <a:p>
            <a:pPr>
              <a:lnSpc>
                <a:spcPct val="150000"/>
              </a:lnSpc>
              <a:spcBef>
                <a:spcPct val="0"/>
              </a:spcBef>
            </a:pPr>
            <a:r>
              <a:rPr lang="en-US" sz="1600" dirty="0">
                <a:ea typeface="+mn-lt"/>
                <a:cs typeface="+mn-lt"/>
              </a:rPr>
              <a:t>- Requirement: Document changes, includes patent grant</a:t>
            </a:r>
            <a:endParaRPr lang="en-US" sz="1600" dirty="0"/>
          </a:p>
          <a:p>
            <a:pPr marL="285750" indent="-285750">
              <a:lnSpc>
                <a:spcPct val="150000"/>
              </a:lnSpc>
              <a:buFont typeface="Arial"/>
              <a:buChar char="•"/>
            </a:pPr>
            <a:r>
              <a:rPr lang="en-US" sz="1600" b="1" dirty="0">
                <a:ea typeface="+mn-lt"/>
                <a:cs typeface="+mn-lt"/>
              </a:rPr>
              <a:t>GNU GPL</a:t>
            </a:r>
            <a:endParaRPr lang="en-US" sz="1600" b="1" dirty="0"/>
          </a:p>
          <a:p>
            <a:pPr>
              <a:lnSpc>
                <a:spcPct val="150000"/>
              </a:lnSpc>
            </a:pPr>
            <a:r>
              <a:rPr lang="en-US" sz="1600" dirty="0">
                <a:ea typeface="+mn-lt"/>
                <a:cs typeface="+mn-lt"/>
              </a:rPr>
              <a:t>- Copyleft: Requires derivative works to be GPL-licensed</a:t>
            </a:r>
            <a:endParaRPr lang="en-US" sz="1600" dirty="0"/>
          </a:p>
          <a:p>
            <a:pPr>
              <a:lnSpc>
                <a:spcPct val="150000"/>
              </a:lnSpc>
            </a:pPr>
            <a:r>
              <a:rPr lang="en-US" sz="1600" dirty="0">
                <a:ea typeface="+mn-lt"/>
                <a:cs typeface="+mn-lt"/>
              </a:rPr>
              <a:t>- Requirement: Strong open-source requirement</a:t>
            </a:r>
            <a:endParaRPr lang="en-US" sz="1600" dirty="0"/>
          </a:p>
          <a:p>
            <a:pPr marL="285750" indent="-285750">
              <a:lnSpc>
                <a:spcPct val="150000"/>
              </a:lnSpc>
              <a:buFont typeface="Arial"/>
              <a:buChar char="•"/>
            </a:pPr>
            <a:r>
              <a:rPr lang="en-US" sz="1600" b="1" dirty="0">
                <a:ea typeface="+mn-lt"/>
                <a:cs typeface="+mn-lt"/>
              </a:rPr>
              <a:t>Creative Commons (CC)</a:t>
            </a:r>
            <a:endParaRPr lang="en-US" sz="1600" b="1" dirty="0"/>
          </a:p>
          <a:p>
            <a:pPr>
              <a:lnSpc>
                <a:spcPct val="150000"/>
              </a:lnSpc>
            </a:pPr>
            <a:r>
              <a:rPr lang="en-US" sz="1600" dirty="0">
                <a:ea typeface="+mn-lt"/>
                <a:cs typeface="+mn-lt"/>
              </a:rPr>
              <a:t>- Flexible: Multiple options (e.g., CC0, CC BY)</a:t>
            </a:r>
            <a:endParaRPr lang="en-US" sz="1600" dirty="0"/>
          </a:p>
          <a:p>
            <a:pPr>
              <a:lnSpc>
                <a:spcPct val="150000"/>
              </a:lnSpc>
            </a:pPr>
            <a:r>
              <a:rPr lang="en-US" sz="1600" dirty="0">
                <a:ea typeface="+mn-lt"/>
                <a:cs typeface="+mn-lt"/>
              </a:rPr>
              <a:t>- Requirement: Customizable terms, often attribution</a:t>
            </a:r>
            <a:endParaRPr lang="en-US" sz="1600" dirty="0"/>
          </a:p>
          <a:p>
            <a:pPr marL="285750" indent="-285750">
              <a:lnSpc>
                <a:spcPct val="150000"/>
              </a:lnSpc>
              <a:buFont typeface="Arial"/>
              <a:buChar char="•"/>
            </a:pPr>
            <a:r>
              <a:rPr lang="en-US" sz="1600" b="1" dirty="0">
                <a:ea typeface="+mn-lt"/>
                <a:cs typeface="+mn-lt"/>
              </a:rPr>
              <a:t>Open Data Commons (ODC)</a:t>
            </a:r>
            <a:endParaRPr lang="en-US" sz="1600" b="1" dirty="0"/>
          </a:p>
          <a:p>
            <a:pPr>
              <a:lnSpc>
                <a:spcPct val="150000"/>
              </a:lnSpc>
            </a:pPr>
            <a:r>
              <a:rPr lang="en-US" sz="1600" dirty="0">
                <a:ea typeface="+mn-lt"/>
                <a:cs typeface="+mn-lt"/>
              </a:rPr>
              <a:t>- Specialized: Designed for datasets (e.g., ODC-BY, </a:t>
            </a:r>
            <a:r>
              <a:rPr lang="en-US" sz="1600" dirty="0" err="1">
                <a:ea typeface="+mn-lt"/>
                <a:cs typeface="+mn-lt"/>
              </a:rPr>
              <a:t>ODbL</a:t>
            </a:r>
            <a:r>
              <a:rPr lang="en-US" sz="1600" dirty="0">
                <a:ea typeface="+mn-lt"/>
                <a:cs typeface="+mn-lt"/>
              </a:rPr>
              <a:t>)</a:t>
            </a:r>
            <a:endParaRPr lang="en-US" sz="1600" dirty="0"/>
          </a:p>
          <a:p>
            <a:pPr>
              <a:lnSpc>
                <a:spcPct val="150000"/>
              </a:lnSpc>
            </a:pPr>
            <a:r>
              <a:rPr lang="en-US" sz="1600" dirty="0">
                <a:ea typeface="+mn-lt"/>
                <a:cs typeface="+mn-lt"/>
              </a:rPr>
              <a:t>- Requirement: Attribution, sharing under similar terms</a:t>
            </a:r>
            <a:endParaRPr lang="en-US" sz="1600" dirty="0"/>
          </a:p>
        </p:txBody>
      </p:sp>
      <p:sp>
        <p:nvSpPr>
          <p:cNvPr id="2" name="TextBox 1">
            <a:extLst>
              <a:ext uri="{FF2B5EF4-FFF2-40B4-BE49-F238E27FC236}">
                <a16:creationId xmlns:a16="http://schemas.microsoft.com/office/drawing/2014/main" id="{51147F2A-26C9-12A1-FEBA-3A6FDD141E59}"/>
              </a:ext>
            </a:extLst>
          </p:cNvPr>
          <p:cNvSpPr txBox="1"/>
          <p:nvPr/>
        </p:nvSpPr>
        <p:spPr>
          <a:xfrm>
            <a:off x="549729" y="2882947"/>
            <a:ext cx="4366054" cy="1273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altLang="ja-JP" dirty="0">
                <a:solidFill>
                  <a:srgbClr val="FF0000"/>
                </a:solidFill>
                <a:latin typeface="ＭＳ Ｐゴシック"/>
                <a:ea typeface="ＭＳ Ｐゴシック"/>
              </a:rPr>
              <a:t>For</a:t>
            </a:r>
            <a:r>
              <a:rPr lang="ja-JP" altLang="en-US">
                <a:solidFill>
                  <a:srgbClr val="FF0000"/>
                </a:solidFill>
                <a:latin typeface="ＭＳ Ｐゴシック"/>
                <a:ea typeface="ＭＳ Ｐゴシック"/>
              </a:rPr>
              <a:t> </a:t>
            </a:r>
            <a:r>
              <a:rPr lang="en-US" altLang="ja-JP" dirty="0">
                <a:solidFill>
                  <a:srgbClr val="FF0000"/>
                </a:solidFill>
                <a:latin typeface="ＭＳ Ｐゴシック"/>
                <a:ea typeface="ＭＳ Ｐゴシック"/>
              </a:rPr>
              <a:t>the</a:t>
            </a:r>
            <a:r>
              <a:rPr lang="ja-JP" altLang="en-US">
                <a:solidFill>
                  <a:srgbClr val="FF0000"/>
                </a:solidFill>
                <a:latin typeface="ＭＳ Ｐゴシック"/>
                <a:ea typeface="ＭＳ Ｐゴシック"/>
              </a:rPr>
              <a:t> </a:t>
            </a:r>
            <a:r>
              <a:rPr lang="en-US" altLang="ja-JP" dirty="0">
                <a:solidFill>
                  <a:srgbClr val="FF0000"/>
                </a:solidFill>
                <a:latin typeface="ＭＳ Ｐゴシック"/>
                <a:ea typeface="ＭＳ Ｐゴシック"/>
              </a:rPr>
              <a:t>assignment,</a:t>
            </a:r>
            <a:r>
              <a:rPr lang="ja-JP" altLang="en-US">
                <a:solidFill>
                  <a:srgbClr val="FF0000"/>
                </a:solidFill>
                <a:latin typeface="ＭＳ Ｐゴシック"/>
                <a:ea typeface="ＭＳ Ｐゴシック"/>
              </a:rPr>
              <a:t> </a:t>
            </a:r>
            <a:r>
              <a:rPr lang="en-US" altLang="ja-JP" dirty="0">
                <a:solidFill>
                  <a:srgbClr val="FF0000"/>
                </a:solidFill>
                <a:latin typeface="ＭＳ Ｐゴシック"/>
                <a:ea typeface="ＭＳ Ｐゴシック"/>
              </a:rPr>
              <a:t>students</a:t>
            </a:r>
            <a:r>
              <a:rPr lang="ja-JP" altLang="en-US">
                <a:solidFill>
                  <a:srgbClr val="FF0000"/>
                </a:solidFill>
                <a:latin typeface="ＭＳ Ｐゴシック"/>
                <a:ea typeface="ＭＳ Ｐゴシック"/>
              </a:rPr>
              <a:t> </a:t>
            </a:r>
            <a:r>
              <a:rPr lang="en-US" altLang="ja-JP" dirty="0">
                <a:solidFill>
                  <a:srgbClr val="FF0000"/>
                </a:solidFill>
                <a:latin typeface="ＭＳ Ｐゴシック"/>
                <a:ea typeface="ＭＳ Ｐゴシック"/>
              </a:rPr>
              <a:t>aiming</a:t>
            </a:r>
            <a:r>
              <a:rPr lang="ja-JP" altLang="en-US">
                <a:solidFill>
                  <a:srgbClr val="FF0000"/>
                </a:solidFill>
                <a:latin typeface="ＭＳ Ｐゴシック"/>
                <a:ea typeface="ＭＳ Ｐゴシック"/>
              </a:rPr>
              <a:t> </a:t>
            </a:r>
            <a:r>
              <a:rPr lang="en-US" altLang="ja-JP" dirty="0">
                <a:solidFill>
                  <a:srgbClr val="FF0000"/>
                </a:solidFill>
                <a:latin typeface="ＭＳ Ｐゴシック"/>
                <a:ea typeface="ＭＳ Ｐゴシック"/>
              </a:rPr>
              <a:t>for</a:t>
            </a:r>
            <a:r>
              <a:rPr lang="ja-JP" altLang="en-US">
                <a:solidFill>
                  <a:srgbClr val="FF0000"/>
                </a:solidFill>
                <a:latin typeface="ＭＳ Ｐゴシック"/>
                <a:ea typeface="ＭＳ Ｐゴシック"/>
              </a:rPr>
              <a:t> </a:t>
            </a:r>
            <a:r>
              <a:rPr lang="en-US" altLang="ja-JP" dirty="0">
                <a:solidFill>
                  <a:srgbClr val="FF0000"/>
                </a:solidFill>
                <a:latin typeface="ＭＳ Ｐゴシック"/>
                <a:ea typeface="ＭＳ Ｐゴシック"/>
              </a:rPr>
              <a:t>an</a:t>
            </a:r>
            <a:r>
              <a:rPr lang="ja-JP" altLang="en-US">
                <a:solidFill>
                  <a:srgbClr val="FF0000"/>
                </a:solidFill>
                <a:latin typeface="ＭＳ Ｐゴシック"/>
                <a:ea typeface="ＭＳ Ｐゴシック"/>
              </a:rPr>
              <a:t> </a:t>
            </a:r>
            <a:r>
              <a:rPr lang="ja-JP">
                <a:solidFill>
                  <a:srgbClr val="FF0000"/>
                </a:solidFill>
                <a:latin typeface="ＭＳ Ｐゴシック"/>
                <a:ea typeface="ＭＳ Ｐゴシック"/>
              </a:rPr>
              <a:t>HD should utilize additional datasets and refer to these Licenses.</a:t>
            </a:r>
            <a:endParaRPr lang="en-US" dirty="0">
              <a:solidFill>
                <a:srgbClr val="FF0000"/>
              </a:solidFill>
              <a:latin typeface="ＭＳ Ｐゴシック"/>
              <a:ea typeface="ＭＳ Ｐゴシック"/>
            </a:endParaRPr>
          </a:p>
        </p:txBody>
      </p:sp>
      <p:sp>
        <p:nvSpPr>
          <p:cNvPr id="5" name="TextBox 4">
            <a:extLst>
              <a:ext uri="{FF2B5EF4-FFF2-40B4-BE49-F238E27FC236}">
                <a16:creationId xmlns:a16="http://schemas.microsoft.com/office/drawing/2014/main" id="{AA5DFAB3-FD32-448C-515F-6EABB1849CB0}"/>
              </a:ext>
            </a:extLst>
          </p:cNvPr>
          <p:cNvSpPr txBox="1"/>
          <p:nvPr/>
        </p:nvSpPr>
        <p:spPr>
          <a:xfrm>
            <a:off x="430280" y="642082"/>
            <a:ext cx="2393604" cy="492443"/>
          </a:xfrm>
          <a:prstGeom prst="rect">
            <a:avLst/>
          </a:prstGeom>
          <a:noFill/>
        </p:spPr>
        <p:txBody>
          <a:bodyPr wrap="none" rtlCol="0">
            <a:spAutoFit/>
          </a:bodyPr>
          <a:lstStyle/>
          <a:p>
            <a:r>
              <a:rPr lang="en-US" sz="2600" dirty="0">
                <a:latin typeface="Arial" panose="020B0604020202020204" pitchFamily="34" charset="0"/>
                <a:cs typeface="Arial" panose="020B0604020202020204" pitchFamily="34" charset="0"/>
              </a:rPr>
              <a:t>Data </a:t>
            </a:r>
            <a:r>
              <a:rPr lang="en-US" sz="2600" dirty="0">
                <a:solidFill>
                  <a:srgbClr val="000000"/>
                </a:solidFill>
                <a:latin typeface="Arial" panose="020B0604020202020204" pitchFamily="34" charset="0"/>
                <a:cs typeface="Arial" panose="020B0604020202020204" pitchFamily="34" charset="0"/>
              </a:rPr>
              <a:t>Sources:</a:t>
            </a:r>
            <a:r>
              <a:rPr lang="en-US" sz="26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991731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2726</TotalTime>
  <Words>2351</Words>
  <Application>Microsoft Macintosh PowerPoint</Application>
  <PresentationFormat>Widescreen</PresentationFormat>
  <Paragraphs>192</Paragraphs>
  <Slides>30</Slides>
  <Notes>5</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30</vt:i4>
      </vt:variant>
    </vt:vector>
  </HeadingPairs>
  <TitlesOfParts>
    <vt:vector size="43" baseType="lpstr">
      <vt:lpstr>Amazon Ember</vt:lpstr>
      <vt:lpstr>DIN 2014 Light</vt:lpstr>
      <vt:lpstr>ＭＳ Ｐゴシック</vt:lpstr>
      <vt:lpstr>PolySans</vt:lpstr>
      <vt:lpstr>Aptos</vt:lpstr>
      <vt:lpstr>Arial</vt:lpstr>
      <vt:lpstr>Barlow Light</vt:lpstr>
      <vt:lpstr>Barlow SemiBold</vt:lpstr>
      <vt:lpstr>Open Sans Light</vt:lpstr>
      <vt:lpstr>Open Sans Semibold</vt:lpstr>
      <vt:lpstr>Tahoma</vt:lpstr>
      <vt:lpstr>Times New Roman</vt:lpstr>
      <vt:lpstr>office theme</vt:lpstr>
      <vt:lpstr>COS 30049 Computing Technology Innovation Project</vt:lpstr>
      <vt:lpstr>Acknowledgement of Country</vt:lpstr>
      <vt:lpstr>Objectives:   1. Recap: Data sources and the details of data processing  2. Data processing: Data transformation  3. Learning basic data analysis - visualize your data</vt:lpstr>
      <vt:lpstr>Recap</vt:lpstr>
      <vt:lpstr>1. Kaggle - good open-source data sharing platform</vt:lpstr>
      <vt:lpstr>2. Huggingface - Very good open-source data sharing platform</vt:lpstr>
      <vt:lpstr>3. Wikipedia - also have some interesting data </vt:lpstr>
      <vt:lpstr>4. Other Government Open-source Data – NYC Data</vt:lpstr>
      <vt:lpstr>5. Common Open-Source Dataset Licenses</vt:lpstr>
      <vt:lpstr>Data Processing</vt:lpstr>
      <vt:lpstr>Data Processing</vt:lpstr>
      <vt:lpstr>Data Transformation: Manipulate the form of the data</vt:lpstr>
      <vt:lpstr>Data Transformation: Manipulate the form of the data</vt:lpstr>
      <vt:lpstr>Data Transformation: Reshaping Your Table </vt:lpstr>
      <vt:lpstr>Data Transformation: Add New Variable</vt:lpstr>
      <vt:lpstr>Data processing: Transform Data Values</vt:lpstr>
      <vt:lpstr>Data Transformation: Combine the Table</vt:lpstr>
      <vt:lpstr>Data Transformation: Combine the Table</vt:lpstr>
      <vt:lpstr>Data Visualization</vt:lpstr>
      <vt:lpstr>Data Visualization</vt:lpstr>
      <vt:lpstr>Data Visualization- Why visualization</vt:lpstr>
      <vt:lpstr>Basic Charts </vt:lpstr>
      <vt:lpstr>Basic Charts</vt:lpstr>
      <vt:lpstr>Basic Charts</vt:lpstr>
      <vt:lpstr>Basic Charts</vt:lpstr>
      <vt:lpstr>Statistics - Boxplots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Hao Zhang</cp:lastModifiedBy>
  <cp:revision>157</cp:revision>
  <dcterms:created xsi:type="dcterms:W3CDTF">2024-07-07T09:38:55Z</dcterms:created>
  <dcterms:modified xsi:type="dcterms:W3CDTF">2024-08-27T04:33:19Z</dcterms:modified>
</cp:coreProperties>
</file>

<file path=docProps/thumbnail.jpeg>
</file>